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
  </p:handoutMasterIdLst>
  <p:sldIdLst>
    <p:sldId id="258" r:id="rId3"/>
    <p:sldId id="259" r:id="rId5"/>
    <p:sldId id="284" r:id="rId6"/>
    <p:sldId id="283" r:id="rId7"/>
    <p:sldId id="261" r:id="rId8"/>
    <p:sldId id="286" r:id="rId9"/>
    <p:sldId id="273" r:id="rId10"/>
    <p:sldId id="272" r:id="rId11"/>
    <p:sldId id="262" r:id="rId12"/>
    <p:sldId id="278" r:id="rId13"/>
    <p:sldId id="274" r:id="rId14"/>
    <p:sldId id="275" r:id="rId15"/>
    <p:sldId id="277" r:id="rId16"/>
    <p:sldId id="298" r:id="rId17"/>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等线" pitchFamily="2" charset="-122"/>
        <a:ea typeface="等线"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等线" pitchFamily="2" charset="-122"/>
        <a:ea typeface="等线"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等线" pitchFamily="2" charset="-122"/>
        <a:ea typeface="等线"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等线" pitchFamily="2" charset="-122"/>
        <a:ea typeface="等线" pitchFamily="2" charset="-122"/>
        <a:cs typeface="+mn-cs"/>
      </a:defRPr>
    </a:lvl9pPr>
  </p:defaultTextStyle>
  <p:extLst>
    <p:ext uri="{EFAFB233-063F-42B5-8137-9DF3F51BA10A}">
      <p15:sldGuideLst xmlns:p15="http://schemas.microsoft.com/office/powerpoint/2012/main">
        <p15:guide id="1" orient="horz" pos="2124" userDrawn="1">
          <p15:clr>
            <a:srgbClr val="A4A3A4"/>
          </p15:clr>
        </p15:guide>
        <p15:guide id="2" pos="39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IT"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A3B"/>
    <a:srgbClr val="353F4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97"/>
    <p:restoredTop sz="94619"/>
  </p:normalViewPr>
  <p:slideViewPr>
    <p:cSldViewPr snapToGrid="0" showGuides="1">
      <p:cViewPr>
        <p:scale>
          <a:sx n="100" d="100"/>
          <a:sy n="100" d="100"/>
        </p:scale>
        <p:origin x="768" y="636"/>
      </p:cViewPr>
      <p:guideLst>
        <p:guide orient="horz" pos="2124"/>
        <p:guide pos="3958"/>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等线" pitchFamily="2" charset="-122"/>
                <a:ea typeface="等线"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等线" pitchFamily="2" charset="-122"/>
                <a:ea typeface="等线"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Click to edit Master text style</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Second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Third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Fourth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smtClean="0">
                <a:ln>
                  <a:noFill/>
                </a:ln>
                <a:effectLst/>
                <a:uLnTx/>
                <a:uFillTx/>
                <a:sym typeface="+mn-ea"/>
              </a:rPr>
              <a:t>Fifth level</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F7C9B17E-EBA4-4BA6-BFBF-CFC4EA0BE678}"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p:nvPr>
            <p:ph type="sldImg"/>
          </p:nvPr>
        </p:nvSpPr>
        <p:spPr>
          <a:ln>
            <a:solidFill>
              <a:srgbClr val="000000"/>
            </a:solidFill>
          </a:ln>
        </p:spPr>
      </p:sp>
      <p:sp>
        <p:nvSpPr>
          <p:cNvPr id="6146" name="文本占位符 2"/>
          <p:cNvSpPr/>
          <p:nvPr>
            <p:ph type="body"/>
          </p:nvPr>
        </p:nvSpPr>
        <p:spPr>
          <a:noFill/>
          <a:ln>
            <a:noFill/>
          </a:ln>
        </p:spPr>
        <p:txBody>
          <a:bodyPr lIns="91440" tIns="45720" rIns="91440" bIns="45720" anchor="t" anchorCtr="0"/>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p:nvPr>
            <p:ph type="sldImg"/>
          </p:nvPr>
        </p:nvSpPr>
        <p:spPr>
          <a:ln>
            <a:solidFill>
              <a:srgbClr val="000000"/>
            </a:solidFill>
          </a:ln>
        </p:spPr>
      </p:sp>
      <p:sp>
        <p:nvSpPr>
          <p:cNvPr id="12290" name="文本占位符 2"/>
          <p:cNvSpPr/>
          <p:nvPr>
            <p:ph type="body"/>
          </p:nvPr>
        </p:nvSpPr>
        <p:spPr>
          <a:noFill/>
          <a:ln>
            <a:noFill/>
          </a:ln>
        </p:spPr>
        <p:txBody>
          <a:bodyPr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53F4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Click to edit Master text style</a:t>
            </a:r>
            <a:endParaRPr lang="zh-CN" altLang="en-US" strike="noStrike" noProof="1" smtClean="0"/>
          </a:p>
          <a:p>
            <a:pPr lvl="1" fontAlgn="auto"/>
            <a:r>
              <a:rPr lang="zh-CN" altLang="en-US" strike="noStrike" noProof="1" smtClean="0"/>
              <a:t>Second level</a:t>
            </a:r>
            <a:endParaRPr lang="zh-CN" altLang="en-US" strike="noStrike" noProof="1" smtClean="0"/>
          </a:p>
          <a:p>
            <a:pPr lvl="2" fontAlgn="auto"/>
            <a:r>
              <a:rPr lang="zh-CN" altLang="en-US" strike="noStrike" noProof="1" smtClean="0"/>
              <a:t>Third level</a:t>
            </a:r>
            <a:endParaRPr lang="zh-CN" altLang="en-US" strike="noStrike" noProof="1" smtClean="0"/>
          </a:p>
          <a:p>
            <a:pPr lvl="3" fontAlgn="auto"/>
            <a:r>
              <a:rPr lang="zh-CN" altLang="en-US" strike="noStrike" noProof="1" smtClean="0"/>
              <a:t>Fourth level</a:t>
            </a:r>
            <a:endParaRPr lang="zh-CN" altLang="en-US" strike="noStrike" noProof="1" smtClean="0"/>
          </a:p>
          <a:p>
            <a:pPr lvl="4" fontAlgn="auto"/>
            <a:r>
              <a:rPr lang="zh-CN" altLang="en-US" strike="noStrike" noProof="1" smtClean="0"/>
              <a:t>Fifth level</a:t>
            </a:r>
            <a:endParaRPr lang="zh-CN" altLang="en-US" strike="noStrike" noProof="1" smtClean="0"/>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 </a:t>
            </a: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53F4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Click to edit Master text style</a:t>
            </a:r>
            <a:endParaRPr lang="zh-CN" altLang="en-US" dirty="0"/>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rPr>
              <a:t> </a:t>
            </a: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BCD2E4A-79A0-459F-8578-CC9ECAA6381B}"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6" name="矩形 5"/>
          <p:cNvSpPr/>
          <p:nvPr/>
        </p:nvSpPr>
        <p:spPr>
          <a:xfrm>
            <a:off x="6504305" y="5521325"/>
            <a:ext cx="5687695" cy="133667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rPr>
              <a:t>TEAM MEMBERS:</a:t>
            </a:r>
            <a:endPar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rPr>
              <a:t>SHREYASEE SARKAR</a:t>
            </a:r>
            <a:endPar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rPr>
              <a:t>MOITRYEYEE  DAS</a:t>
            </a:r>
            <a:endPar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rPr>
              <a:t>AHONA ROYCHOUDHURY</a:t>
            </a:r>
            <a:endParaRPr kumimoji="0" lang="en-IN" altLang="zh-CN"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5122" name="文本框 6"/>
          <p:cNvSpPr txBox="1"/>
          <p:nvPr/>
        </p:nvSpPr>
        <p:spPr>
          <a:xfrm>
            <a:off x="2769870" y="946150"/>
            <a:ext cx="8453755" cy="4441190"/>
          </a:xfrm>
          <a:prstGeom prst="rect">
            <a:avLst/>
          </a:prstGeom>
          <a:noFill/>
          <a:ln w="9525">
            <a:noFill/>
          </a:ln>
        </p:spPr>
        <p:txBody>
          <a:bodyPr wrap="square" anchor="t" anchorCtr="0">
            <a:noAutofit/>
          </a:bodyPr>
          <a:p>
            <a:r>
              <a:rPr lang="en-US" altLang="zh-CN" sz="7200" b="1" dirty="0">
                <a:solidFill>
                  <a:schemeClr val="bg2"/>
                </a:solidFill>
                <a:effectLst>
                  <a:innerShdw blurRad="63500" dist="50800" dir="13500000">
                    <a:srgbClr val="000000">
                      <a:alpha val="50000"/>
                    </a:srgbClr>
                  </a:innerShdw>
                </a:effectLst>
                <a:latin typeface="Arial" panose="020B0604020202020204" pitchFamily="34" charset="0"/>
                <a:ea typeface="Arial" panose="020B0604020202020204" pitchFamily="34" charset="0"/>
              </a:rPr>
              <a:t>IMAGE FO</a:t>
            </a:r>
            <a:r>
              <a:rPr lang="en-IN" altLang="en-US" sz="7200" b="1" dirty="0">
                <a:solidFill>
                  <a:schemeClr val="bg2"/>
                </a:solidFill>
                <a:effectLst>
                  <a:innerShdw blurRad="63500" dist="50800" dir="13500000">
                    <a:srgbClr val="000000">
                      <a:alpha val="50000"/>
                    </a:srgbClr>
                  </a:innerShdw>
                </a:effectLst>
                <a:latin typeface="Arial" panose="020B0604020202020204" pitchFamily="34" charset="0"/>
                <a:ea typeface="Arial" panose="020B0604020202020204" pitchFamily="34" charset="0"/>
              </a:rPr>
              <a:t>R</a:t>
            </a:r>
            <a:r>
              <a:rPr lang="en-US" altLang="zh-CN" sz="7200" b="1" dirty="0">
                <a:solidFill>
                  <a:schemeClr val="bg2"/>
                </a:solidFill>
                <a:effectLst>
                  <a:innerShdw blurRad="63500" dist="50800" dir="13500000">
                    <a:srgbClr val="000000">
                      <a:alpha val="50000"/>
                    </a:srgbClr>
                  </a:innerShdw>
                </a:effectLst>
                <a:latin typeface="Arial" panose="020B0604020202020204" pitchFamily="34" charset="0"/>
                <a:ea typeface="Arial" panose="020B0604020202020204" pitchFamily="34" charset="0"/>
              </a:rPr>
              <a:t>GERY  AND RUMOUR DETECTION</a:t>
            </a:r>
            <a:endParaRPr lang="en-US" altLang="zh-CN" sz="7200" b="1" dirty="0">
              <a:solidFill>
                <a:schemeClr val="bg2"/>
              </a:solidFill>
              <a:effectLst>
                <a:innerShdw blurRad="63500" dist="50800" dir="13500000">
                  <a:srgbClr val="000000">
                    <a:alpha val="50000"/>
                  </a:srgbClr>
                </a:innerShdw>
              </a:effectLst>
              <a:latin typeface="Arial" panose="020B0604020202020204" pitchFamily="34" charset="0"/>
              <a:ea typeface="Arial" panose="020B0604020202020204" pitchFamily="34" charset="0"/>
            </a:endParaRPr>
          </a:p>
        </p:txBody>
      </p:sp>
      <p:sp>
        <p:nvSpPr>
          <p:cNvPr id="16" name="椭圆 15"/>
          <p:cNvSpPr/>
          <p:nvPr/>
        </p:nvSpPr>
        <p:spPr>
          <a:xfrm>
            <a:off x="3533775" y="5011738"/>
            <a:ext cx="1089025" cy="10874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10610850" y="730250"/>
            <a:ext cx="411163" cy="409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椭圆 17"/>
          <p:cNvSpPr/>
          <p:nvPr/>
        </p:nvSpPr>
        <p:spPr>
          <a:xfrm>
            <a:off x="11387138" y="1357313"/>
            <a:ext cx="258763" cy="2587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5" name="Content Placeholder 104"/>
          <p:cNvPicPr>
            <a:picLocks noChangeAspect="1"/>
          </p:cNvPicPr>
          <p:nvPr>
            <p:ph idx="1"/>
          </p:nvPr>
        </p:nvPicPr>
        <p:blipFill>
          <a:blip r:embed="rId1"/>
          <a:srcRect l="141481" t="-49785" r="-207037" b="20944"/>
          <a:stretch>
            <a:fillRect/>
          </a:stretch>
        </p:blipFill>
        <p:spPr>
          <a:xfrm>
            <a:off x="3717925" y="2251075"/>
            <a:ext cx="3406140" cy="2859405"/>
          </a:xfrm>
          <a:prstGeom prst="ellipse">
            <a:avLst/>
          </a:prstGeom>
          <a:noFill/>
          <a:ln w="9525">
            <a:noFill/>
          </a:ln>
        </p:spPr>
      </p:pic>
      <p:pic>
        <p:nvPicPr>
          <p:cNvPr id="106" name="Picture 105"/>
          <p:cNvPicPr/>
          <p:nvPr/>
        </p:nvPicPr>
        <p:blipFill>
          <a:blip r:embed="rId1"/>
          <a:srcRect l="20" t="5111" r="-20" b="5027"/>
          <a:stretch>
            <a:fillRect/>
          </a:stretch>
        </p:blipFill>
        <p:spPr>
          <a:xfrm>
            <a:off x="-2131060" y="3179445"/>
            <a:ext cx="4329430" cy="7399020"/>
          </a:xfrm>
          <a:prstGeom prst="arc">
            <a:avLst>
              <a:gd name="adj1" fmla="val 16202283"/>
              <a:gd name="adj2" fmla="val 49895"/>
            </a:avLst>
          </a:prstGeom>
          <a:noFill/>
          <a:ln w="9525">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1412240" y="229870"/>
            <a:ext cx="5614035" cy="601345"/>
          </a:xfrm>
        </p:spPr>
        <p:txBody>
          <a:bodyPr/>
          <a:p>
            <a:r>
              <a:rPr lang="en-IN" altLang="en-US" sz="2800" b="1" u="sng">
                <a:solidFill>
                  <a:schemeClr val="bg1"/>
                </a:solidFill>
              </a:rPr>
              <a:t>PROGRAM FLOW</a:t>
            </a:r>
            <a:endParaRPr lang="en-IN" altLang="en-US" sz="2800" b="1" u="sng">
              <a:solidFill>
                <a:schemeClr val="bg1"/>
              </a:solidFill>
            </a:endParaRPr>
          </a:p>
        </p:txBody>
      </p:sp>
      <p:sp>
        <p:nvSpPr>
          <p:cNvPr id="5" name="矩形 4"/>
          <p:cNvSpPr/>
          <p:nvPr/>
        </p:nvSpPr>
        <p:spPr>
          <a:xfrm>
            <a:off x="0" y="415290"/>
            <a:ext cx="1412240" cy="22288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Text Box 6"/>
          <p:cNvSpPr txBox="1"/>
          <p:nvPr/>
        </p:nvSpPr>
        <p:spPr>
          <a:xfrm>
            <a:off x="0" y="1180465"/>
            <a:ext cx="11980545" cy="5400040"/>
          </a:xfrm>
          <a:prstGeom prst="rect">
            <a:avLst/>
          </a:prstGeom>
          <a:noFill/>
        </p:spPr>
        <p:txBody>
          <a:bodyPr wrap="square" rtlCol="0" anchor="t">
            <a:noAutofit/>
          </a:bodyPr>
          <a:p>
            <a:pPr marL="285750" indent="-285750">
              <a:buFont typeface="Arial" panose="020B0604020202020204" pitchFamily="34" charset="0"/>
              <a:buChar char="•"/>
            </a:pPr>
            <a:r>
              <a:rPr lang="en-IN" altLang="en-US" sz="1450" b="1">
                <a:solidFill>
                  <a:schemeClr val="bg1"/>
                </a:solidFill>
                <a:latin typeface="Microsoft YaHei UI" panose="020B0503020204020204" charset="-122"/>
                <a:ea typeface="Microsoft YaHei UI" panose="020B0503020204020204" charset="-122"/>
              </a:rPr>
              <a:t>I</a:t>
            </a:r>
            <a:r>
              <a:rPr lang="en-US" sz="1450" b="1">
                <a:solidFill>
                  <a:schemeClr val="bg1"/>
                </a:solidFill>
                <a:latin typeface="Microsoft YaHei UI" panose="020B0503020204020204" charset="-122"/>
                <a:ea typeface="Microsoft YaHei UI" panose="020B0503020204020204" charset="-122"/>
              </a:rPr>
              <a:t>mport Libraries:</a:t>
            </a:r>
            <a:r>
              <a:rPr lang="en-US" sz="1450">
                <a:solidFill>
                  <a:schemeClr val="bg1"/>
                </a:solidFill>
                <a:latin typeface="Microsoft YaHei UI" panose="020B0503020204020204" charset="-122"/>
                <a:ea typeface="Microsoft YaHei UI" panose="020B0503020204020204" charset="-122"/>
              </a:rPr>
              <a:t> </a:t>
            </a:r>
            <a:r>
              <a:rPr lang="en-US" sz="1450" i="1">
                <a:solidFill>
                  <a:schemeClr val="bg1"/>
                </a:solidFill>
                <a:latin typeface="Microsoft YaHei UI" panose="020B0503020204020204" charset="-122"/>
                <a:ea typeface="Microsoft YaHei UI" panose="020B0503020204020204" charset="-122"/>
              </a:rPr>
              <a:t>The program imports necessary libraries for GUI development, image processing, file handling, and forgery detection.</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a:solidFill>
                  <a:schemeClr val="bg1"/>
                </a:solidFill>
                <a:latin typeface="Microsoft YaHei UI" panose="020B0503020204020204" charset="-122"/>
                <a:ea typeface="Microsoft YaHei UI" panose="020B0503020204020204" charset="-122"/>
              </a:rPr>
              <a:t>Global Variables: </a:t>
            </a:r>
            <a:r>
              <a:rPr lang="en-US" sz="1450" i="1">
                <a:solidFill>
                  <a:schemeClr val="bg1"/>
                </a:solidFill>
                <a:latin typeface="Microsoft YaHei UI" panose="020B0503020204020204" charset="-122"/>
                <a:ea typeface="Microsoft YaHei UI" panose="020B0503020204020204" charset="-122"/>
              </a:rPr>
              <a:t>Sets global variables for image width, height, and initializes the uploaded image variable.</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Function Definitions: </a:t>
            </a:r>
            <a:r>
              <a:rPr lang="en-US" sz="1450" i="1">
                <a:solidFill>
                  <a:schemeClr val="bg1"/>
                </a:solidFill>
                <a:latin typeface="Microsoft YaHei UI" panose="020B0503020204020204" charset="-122"/>
                <a:ea typeface="Microsoft YaHei UI" panose="020B0503020204020204" charset="-122"/>
              </a:rPr>
              <a:t>Defines various functions for different image analysis tasks such as browsing files, copy-move forgery detection, metadata analysis, noise variance inconsistency detection, CFA artifact detection, ELA analysis, JPEG compression detection, image decoding, and string analysis.</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Initialization</a:t>
            </a:r>
            <a:r>
              <a:rPr lang="en-US" sz="1450" i="1">
                <a:solidFill>
                  <a:schemeClr val="bg1"/>
                </a:solidFill>
                <a:latin typeface="Microsoft YaHei UI" panose="020B0503020204020204" charset="-122"/>
                <a:ea typeface="Microsoft YaHei UI" panose="020B0503020204020204" charset="-122"/>
              </a:rPr>
              <a:t>: Initializes the Tkinter window with the title "Copy-Move Detector" and sets its icon.</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Label Display: </a:t>
            </a:r>
            <a:r>
              <a:rPr lang="en-US" sz="1450" i="1">
                <a:solidFill>
                  <a:schemeClr val="bg1"/>
                </a:solidFill>
                <a:latin typeface="Microsoft YaHei UI" panose="020B0503020204020204" charset="-122"/>
                <a:ea typeface="Microsoft YaHei UI" panose="020B0503020204020204" charset="-122"/>
              </a:rPr>
              <a:t>Displays the label for the result of the scan and initializes panels for displaying input, middle, and output images.</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Button Setup</a:t>
            </a:r>
            <a:r>
              <a:rPr lang="en-US" sz="1450" i="1">
                <a:solidFill>
                  <a:schemeClr val="bg1"/>
                </a:solidFill>
                <a:latin typeface="Microsoft YaHei UI" panose="020B0503020204020204" charset="-122"/>
                <a:ea typeface="Microsoft YaHei UI" panose="020B0503020204020204" charset="-122"/>
              </a:rPr>
              <a:t>: Configures buttons for uploading images and running different detection algorithms.</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Button Actions</a:t>
            </a:r>
            <a:r>
              <a:rPr lang="en-US" sz="1450" i="1">
                <a:solidFill>
                  <a:schemeClr val="bg1"/>
                </a:solidFill>
                <a:latin typeface="Microsoft YaHei UI" panose="020B0503020204020204" charset="-122"/>
                <a:ea typeface="Microsoft YaHei UI" panose="020B0503020204020204" charset="-122"/>
              </a:rPr>
              <a:t>: Associates each button with its corresponding detection algorithm function.</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Main Loop:</a:t>
            </a:r>
            <a:r>
              <a:rPr lang="en-US" sz="1450" i="1">
                <a:solidFill>
                  <a:schemeClr val="bg1"/>
                </a:solidFill>
                <a:latin typeface="Microsoft YaHei UI" panose="020B0503020204020204" charset="-122"/>
                <a:ea typeface="Microsoft YaHei UI" panose="020B0503020204020204" charset="-122"/>
              </a:rPr>
              <a:t> Starts the main loop for the Tkinter window, which keeps the GUI running and responsive to user interactions.</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b="1" i="1">
                <a:solidFill>
                  <a:schemeClr val="bg1"/>
                </a:solidFill>
                <a:latin typeface="Microsoft YaHei UI" panose="020B0503020204020204" charset="-122"/>
                <a:ea typeface="Microsoft YaHei UI" panose="020B0503020204020204" charset="-122"/>
              </a:rPr>
              <a:t>User Interaction: </a:t>
            </a:r>
            <a:r>
              <a:rPr lang="en-US" sz="1450" i="1">
                <a:solidFill>
                  <a:schemeClr val="bg1"/>
                </a:solidFill>
                <a:latin typeface="Microsoft YaHei UI" panose="020B0503020204020204" charset="-122"/>
                <a:ea typeface="Microsoft YaHei UI" panose="020B0503020204020204" charset="-122"/>
              </a:rPr>
              <a:t>Users can upload images, choose which detection algorithm to run, and view the results displayed in the GUI.</a:t>
            </a:r>
            <a:endParaRPr lang="en-US" sz="1450" i="1">
              <a:solidFill>
                <a:schemeClr val="bg1"/>
              </a:solidFill>
              <a:latin typeface="Microsoft YaHei UI" panose="020B0503020204020204" charset="-122"/>
              <a:ea typeface="Microsoft YaHei UI" panose="020B0503020204020204" charset="-122"/>
            </a:endParaRPr>
          </a:p>
          <a:p>
            <a:endParaRPr lang="en-US" sz="1450" i="1">
              <a:solidFill>
                <a:schemeClr val="bg1"/>
              </a:solidFill>
              <a:latin typeface="Microsoft YaHei UI" panose="020B0503020204020204" charset="-122"/>
              <a:ea typeface="Microsoft YaHei UI" panose="020B0503020204020204" charset="-122"/>
            </a:endParaRPr>
          </a:p>
          <a:p>
            <a:pPr marL="285750" indent="-285750">
              <a:buFont typeface="Arial" panose="020B0604020202020204" pitchFamily="34" charset="0"/>
              <a:buChar char="•"/>
            </a:pPr>
            <a:r>
              <a:rPr lang="en-US" sz="1450" i="1">
                <a:solidFill>
                  <a:schemeClr val="bg1"/>
                </a:solidFill>
                <a:latin typeface="Microsoft YaHei UI" panose="020B0503020204020204" charset="-122"/>
                <a:ea typeface="Microsoft YaHei UI" panose="020B0503020204020204" charset="-122"/>
              </a:rPr>
              <a:t>P</a:t>
            </a:r>
            <a:r>
              <a:rPr lang="en-US" sz="1450" b="1" i="1">
                <a:solidFill>
                  <a:schemeClr val="bg1"/>
                </a:solidFill>
                <a:latin typeface="Microsoft YaHei UI" panose="020B0503020204020204" charset="-122"/>
                <a:ea typeface="Microsoft YaHei UI" panose="020B0503020204020204" charset="-122"/>
              </a:rPr>
              <a:t>rogram Termination</a:t>
            </a:r>
            <a:r>
              <a:rPr lang="en-US" sz="1450" i="1">
                <a:solidFill>
                  <a:schemeClr val="bg1"/>
                </a:solidFill>
                <a:latin typeface="Microsoft YaHei UI" panose="020B0503020204020204" charset="-122"/>
                <a:ea typeface="Microsoft YaHei UI" panose="020B0503020204020204" charset="-122"/>
              </a:rPr>
              <a:t>: The program terminates gracefully when the user exits or closes the window.</a:t>
            </a:r>
            <a:endParaRPr lang="en-US" sz="1450" i="1">
              <a:solidFill>
                <a:schemeClr val="bg1"/>
              </a:solidFill>
              <a:latin typeface="Microsoft YaHei UI" panose="020B0503020204020204" charset="-122"/>
              <a:ea typeface="Microsoft YaHei UI"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28"/>
          <p:cNvSpPr txBox="1"/>
          <p:nvPr/>
        </p:nvSpPr>
        <p:spPr>
          <a:xfrm>
            <a:off x="203835" y="281940"/>
            <a:ext cx="7578725" cy="754380"/>
          </a:xfrm>
          <a:prstGeom prst="rect">
            <a:avLst/>
          </a:prstGeom>
          <a:noFill/>
          <a:ln w="9525">
            <a:noFill/>
          </a:ln>
        </p:spPr>
        <p:txBody>
          <a:bodyPr wrap="square" anchor="t" anchorCtr="0">
            <a:noAutofit/>
          </a:bodyPr>
          <a:p>
            <a:r>
              <a:rPr lang="en-IN" altLang="zh-CN" sz="2800" b="1" u="sng" dirty="0">
                <a:solidFill>
                  <a:srgbClr val="FFFFFF"/>
                </a:solidFill>
                <a:latin typeface="Arial" panose="020B0604020202020204" pitchFamily="34" charset="0"/>
                <a:ea typeface="Arial" panose="020B0604020202020204" pitchFamily="34" charset="0"/>
              </a:rPr>
              <a:t>IMAGE FROGERY ALGORITHM</a:t>
            </a:r>
            <a:r>
              <a:rPr lang="en-US" altLang="en-IN" sz="2800" b="1" u="sng" dirty="0">
                <a:solidFill>
                  <a:srgbClr val="FFFFFF"/>
                </a:solidFill>
                <a:latin typeface="Arial" panose="020B0604020202020204" pitchFamily="34" charset="0"/>
                <a:ea typeface="Arial" panose="020B0604020202020204" pitchFamily="34" charset="0"/>
              </a:rPr>
              <a:t>S</a:t>
            </a:r>
            <a:endParaRPr lang="en-US" altLang="en-IN" sz="2800" b="1" u="sng" dirty="0">
              <a:solidFill>
                <a:srgbClr val="FFFFFF"/>
              </a:solidFill>
              <a:latin typeface="Arial" panose="020B0604020202020204" pitchFamily="34" charset="0"/>
              <a:ea typeface="Arial" panose="020B0604020202020204" pitchFamily="34" charset="0"/>
            </a:endParaRPr>
          </a:p>
        </p:txBody>
      </p:sp>
      <p:sp>
        <p:nvSpPr>
          <p:cNvPr id="5" name="矩形 4"/>
          <p:cNvSpPr/>
          <p:nvPr/>
        </p:nvSpPr>
        <p:spPr>
          <a:xfrm>
            <a:off x="0" y="285750"/>
            <a:ext cx="123825" cy="35242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4339" name="组合 5"/>
          <p:cNvGrpSpPr/>
          <p:nvPr/>
        </p:nvGrpSpPr>
        <p:grpSpPr>
          <a:xfrm>
            <a:off x="4162425" y="2049463"/>
            <a:ext cx="1522413" cy="1790700"/>
            <a:chOff x="4162255" y="2049081"/>
            <a:chExt cx="1523085" cy="1791782"/>
          </a:xfrm>
        </p:grpSpPr>
        <p:sp>
          <p:nvSpPr>
            <p:cNvPr id="7" name="椭圆 37"/>
            <p:cNvSpPr/>
            <p:nvPr/>
          </p:nvSpPr>
          <p:spPr>
            <a:xfrm>
              <a:off x="4162255" y="2049081"/>
              <a:ext cx="1523085" cy="1791782"/>
            </a:xfrm>
            <a:custGeom>
              <a:avLst/>
              <a:gdLst/>
              <a:ahLst/>
              <a:cxnLst/>
              <a:rect l="l" t="t" r="r" b="b"/>
              <a:pathLst>
                <a:path w="1224056" h="1440000">
                  <a:moveTo>
                    <a:pt x="720000" y="0"/>
                  </a:moveTo>
                  <a:cubicBezTo>
                    <a:pt x="916472" y="0"/>
                    <a:pt x="1094563" y="78694"/>
                    <a:pt x="1224056" y="206708"/>
                  </a:cubicBezTo>
                  <a:cubicBezTo>
                    <a:pt x="1090618" y="336923"/>
                    <a:pt x="1008112" y="518827"/>
                    <a:pt x="1008112" y="720000"/>
                  </a:cubicBezTo>
                  <a:cubicBezTo>
                    <a:pt x="1008112" y="921174"/>
                    <a:pt x="1090618" y="1103077"/>
                    <a:pt x="1224056" y="1233293"/>
                  </a:cubicBezTo>
                  <a:cubicBezTo>
                    <a:pt x="1094563" y="1361306"/>
                    <a:pt x="916472" y="1440000"/>
                    <a:pt x="720000" y="1440000"/>
                  </a:cubicBezTo>
                  <a:cubicBezTo>
                    <a:pt x="322355" y="1440000"/>
                    <a:pt x="0" y="1117645"/>
                    <a:pt x="0" y="720000"/>
                  </a:cubicBezTo>
                  <a:cubicBezTo>
                    <a:pt x="0" y="322355"/>
                    <a:pt x="322355" y="0"/>
                    <a:pt x="720000" y="0"/>
                  </a:cubicBezTo>
                  <a:close/>
                </a:path>
              </a:pathLst>
            </a:custGeom>
            <a:solidFill>
              <a:srgbClr val="99CA3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Arial" panose="020B0604020202020204" pitchFamily="34" charset="0"/>
                <a:cs typeface="+mn-cs"/>
              </a:endParaRPr>
            </a:p>
          </p:txBody>
        </p:sp>
        <p:sp>
          <p:nvSpPr>
            <p:cNvPr id="8" name="TextBox 55"/>
            <p:cNvSpPr txBox="1"/>
            <p:nvPr/>
          </p:nvSpPr>
          <p:spPr>
            <a:xfrm>
              <a:off x="4673568" y="2555119"/>
              <a:ext cx="500458" cy="707886"/>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smtClean="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rPr>
                <a:t>1</a:t>
              </a:r>
              <a:endParaRPr kumimoji="0" lang="zh-CN" altLang="en-US"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endParaRPr>
            </a:p>
          </p:txBody>
        </p:sp>
      </p:grpSp>
      <p:grpSp>
        <p:nvGrpSpPr>
          <p:cNvPr id="14342" name="组合 8"/>
          <p:cNvGrpSpPr/>
          <p:nvPr/>
        </p:nvGrpSpPr>
        <p:grpSpPr>
          <a:xfrm>
            <a:off x="5719763" y="2019300"/>
            <a:ext cx="1790700" cy="1565275"/>
            <a:chOff x="5719229" y="2019949"/>
            <a:chExt cx="1791784" cy="1564555"/>
          </a:xfrm>
        </p:grpSpPr>
        <p:sp>
          <p:nvSpPr>
            <p:cNvPr id="10" name="椭圆 39"/>
            <p:cNvSpPr/>
            <p:nvPr/>
          </p:nvSpPr>
          <p:spPr>
            <a:xfrm>
              <a:off x="5719229" y="2019949"/>
              <a:ext cx="1791784" cy="1564555"/>
            </a:xfrm>
            <a:custGeom>
              <a:avLst/>
              <a:gdLst/>
              <a:ahLst/>
              <a:cxnLst/>
              <a:rect l="l" t="t" r="r" b="b"/>
              <a:pathLst>
                <a:path w="1440000" h="1257385">
                  <a:moveTo>
                    <a:pt x="720000" y="0"/>
                  </a:moveTo>
                  <a:cubicBezTo>
                    <a:pt x="1117645" y="0"/>
                    <a:pt x="1440000" y="322355"/>
                    <a:pt x="1440000" y="720000"/>
                  </a:cubicBezTo>
                  <a:cubicBezTo>
                    <a:pt x="1440000" y="917842"/>
                    <a:pt x="1360205" y="1097046"/>
                    <a:pt x="1230860" y="1227004"/>
                  </a:cubicBezTo>
                  <a:cubicBezTo>
                    <a:pt x="1105781" y="1112548"/>
                    <a:pt x="938852" y="1044389"/>
                    <a:pt x="756004" y="1044389"/>
                  </a:cubicBezTo>
                  <a:cubicBezTo>
                    <a:pt x="556201" y="1044389"/>
                    <a:pt x="375406" y="1125775"/>
                    <a:pt x="245144" y="1257385"/>
                  </a:cubicBezTo>
                  <a:cubicBezTo>
                    <a:pt x="94059" y="1127625"/>
                    <a:pt x="0" y="934797"/>
                    <a:pt x="0" y="720000"/>
                  </a:cubicBezTo>
                  <a:cubicBezTo>
                    <a:pt x="0" y="322355"/>
                    <a:pt x="322355" y="0"/>
                    <a:pt x="720000" y="0"/>
                  </a:cubicBezTo>
                  <a:close/>
                </a:path>
              </a:pathLst>
            </a:custGeom>
            <a:solidFill>
              <a:srgbClr val="99CA3B"/>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Arial" panose="020B0604020202020204" pitchFamily="34" charset="0"/>
                <a:cs typeface="+mn-cs"/>
              </a:endParaRPr>
            </a:p>
          </p:txBody>
        </p:sp>
        <p:sp>
          <p:nvSpPr>
            <p:cNvPr id="11" name="TextBox 73"/>
            <p:cNvSpPr txBox="1"/>
            <p:nvPr/>
          </p:nvSpPr>
          <p:spPr>
            <a:xfrm>
              <a:off x="6356166" y="2555119"/>
              <a:ext cx="500458" cy="707886"/>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rPr>
                <a:t>2</a:t>
              </a:r>
              <a:endParaRPr kumimoji="0" lang="zh-CN" altLang="en-US"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endParaRPr>
            </a:p>
          </p:txBody>
        </p:sp>
      </p:grpSp>
      <p:grpSp>
        <p:nvGrpSpPr>
          <p:cNvPr id="14345" name="组合 11"/>
          <p:cNvGrpSpPr/>
          <p:nvPr/>
        </p:nvGrpSpPr>
        <p:grpSpPr>
          <a:xfrm>
            <a:off x="5980113" y="3570288"/>
            <a:ext cx="1524000" cy="1792287"/>
            <a:chOff x="5980372" y="3570325"/>
            <a:chExt cx="1523085" cy="1791782"/>
          </a:xfrm>
        </p:grpSpPr>
        <p:sp>
          <p:nvSpPr>
            <p:cNvPr id="13" name="椭圆 44"/>
            <p:cNvSpPr/>
            <p:nvPr/>
          </p:nvSpPr>
          <p:spPr>
            <a:xfrm>
              <a:off x="5980372" y="3570325"/>
              <a:ext cx="1523085" cy="1791782"/>
            </a:xfrm>
            <a:custGeom>
              <a:avLst/>
              <a:gdLst/>
              <a:ahLst/>
              <a:cxnLst/>
              <a:rect l="l" t="t" r="r" b="b"/>
              <a:pathLst>
                <a:path w="1224056" h="1440000">
                  <a:moveTo>
                    <a:pt x="504056" y="0"/>
                  </a:moveTo>
                  <a:cubicBezTo>
                    <a:pt x="901701" y="0"/>
                    <a:pt x="1224056" y="322355"/>
                    <a:pt x="1224056" y="720000"/>
                  </a:cubicBezTo>
                  <a:cubicBezTo>
                    <a:pt x="1224056" y="1117645"/>
                    <a:pt x="901701" y="1440000"/>
                    <a:pt x="504056" y="1440000"/>
                  </a:cubicBezTo>
                  <a:cubicBezTo>
                    <a:pt x="307585" y="1440000"/>
                    <a:pt x="129493" y="1361306"/>
                    <a:pt x="0" y="1233293"/>
                  </a:cubicBezTo>
                  <a:cubicBezTo>
                    <a:pt x="133438" y="1103077"/>
                    <a:pt x="215944" y="921174"/>
                    <a:pt x="215944" y="720000"/>
                  </a:cubicBezTo>
                  <a:cubicBezTo>
                    <a:pt x="215944" y="518827"/>
                    <a:pt x="133438" y="336923"/>
                    <a:pt x="0" y="206708"/>
                  </a:cubicBezTo>
                  <a:cubicBezTo>
                    <a:pt x="129493" y="78694"/>
                    <a:pt x="307585" y="0"/>
                    <a:pt x="504056" y="0"/>
                  </a:cubicBezTo>
                  <a:close/>
                </a:path>
              </a:pathLst>
            </a:custGeom>
            <a:solidFill>
              <a:srgbClr val="99CA3B"/>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Arial" panose="020B0604020202020204" pitchFamily="34" charset="0"/>
                <a:cs typeface="+mn-cs"/>
              </a:endParaRPr>
            </a:p>
          </p:txBody>
        </p:sp>
        <p:sp>
          <p:nvSpPr>
            <p:cNvPr id="14" name="TextBox 74"/>
            <p:cNvSpPr txBox="1"/>
            <p:nvPr/>
          </p:nvSpPr>
          <p:spPr>
            <a:xfrm>
              <a:off x="6438534" y="4321279"/>
              <a:ext cx="500458" cy="707886"/>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rPr>
                <a:t>4</a:t>
              </a:r>
              <a:endParaRPr kumimoji="0" lang="zh-CN" altLang="en-US"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endParaRPr>
            </a:p>
          </p:txBody>
        </p:sp>
      </p:grpSp>
      <p:grpSp>
        <p:nvGrpSpPr>
          <p:cNvPr id="14348" name="组合 14"/>
          <p:cNvGrpSpPr/>
          <p:nvPr/>
        </p:nvGrpSpPr>
        <p:grpSpPr>
          <a:xfrm>
            <a:off x="4141788" y="3863975"/>
            <a:ext cx="1790700" cy="1524000"/>
            <a:chOff x="4141235" y="3864128"/>
            <a:chExt cx="1791784" cy="1523254"/>
          </a:xfrm>
        </p:grpSpPr>
        <p:sp>
          <p:nvSpPr>
            <p:cNvPr id="16" name="椭圆 47"/>
            <p:cNvSpPr/>
            <p:nvPr/>
          </p:nvSpPr>
          <p:spPr>
            <a:xfrm>
              <a:off x="4141235" y="3864128"/>
              <a:ext cx="1791784" cy="1523254"/>
            </a:xfrm>
            <a:custGeom>
              <a:avLst/>
              <a:gdLst/>
              <a:ahLst/>
              <a:cxnLst/>
              <a:rect l="l" t="t" r="r" b="b"/>
              <a:pathLst>
                <a:path w="1440000" h="1224192">
                  <a:moveTo>
                    <a:pt x="206820" y="0"/>
                  </a:moveTo>
                  <a:cubicBezTo>
                    <a:pt x="337038" y="133353"/>
                    <a:pt x="518890" y="215807"/>
                    <a:pt x="720000" y="215807"/>
                  </a:cubicBezTo>
                  <a:cubicBezTo>
                    <a:pt x="921110" y="215807"/>
                    <a:pt x="1102962" y="133353"/>
                    <a:pt x="1233180" y="0"/>
                  </a:cubicBezTo>
                  <a:cubicBezTo>
                    <a:pt x="1361255" y="129514"/>
                    <a:pt x="1440000" y="307657"/>
                    <a:pt x="1440000" y="504192"/>
                  </a:cubicBezTo>
                  <a:cubicBezTo>
                    <a:pt x="1440000" y="901837"/>
                    <a:pt x="1117645" y="1224192"/>
                    <a:pt x="720000" y="1224192"/>
                  </a:cubicBezTo>
                  <a:cubicBezTo>
                    <a:pt x="322355" y="1224192"/>
                    <a:pt x="0" y="901837"/>
                    <a:pt x="0" y="504192"/>
                  </a:cubicBezTo>
                  <a:cubicBezTo>
                    <a:pt x="0" y="307657"/>
                    <a:pt x="78745" y="129514"/>
                    <a:pt x="206820" y="0"/>
                  </a:cubicBezTo>
                  <a:close/>
                </a:path>
              </a:pathLst>
            </a:custGeom>
            <a:solidFill>
              <a:srgbClr val="99CA3B"/>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mn-lt"/>
                <a:ea typeface="+mn-ea"/>
                <a:cs typeface="+mn-cs"/>
              </a:endParaRPr>
            </a:p>
          </p:txBody>
        </p:sp>
        <p:sp>
          <p:nvSpPr>
            <p:cNvPr id="17" name="TextBox 75"/>
            <p:cNvSpPr txBox="1"/>
            <p:nvPr/>
          </p:nvSpPr>
          <p:spPr>
            <a:xfrm>
              <a:off x="4758927" y="4321279"/>
              <a:ext cx="500458" cy="707886"/>
            </a:xfrm>
            <a:prstGeom prst="rect">
              <a:avLst/>
            </a:prstGeom>
            <a:noFill/>
          </p:spPr>
          <p:txBody>
            <a:bodyPr wrap="none" rtlCol="0">
              <a:spAutoFit/>
            </a:bodyPr>
            <a:lstStyle>
              <a:defPPr>
                <a:defRPr lang="zh-CN"/>
              </a:defPPr>
              <a:lvl1pPr>
                <a:defRPr sz="3200">
                  <a:latin typeface="Microsoft YaHei" panose="020B0503020204020204" pitchFamily="34" charset="-122"/>
                  <a:ea typeface="Microsoft YaHei" panose="020B0503020204020204" pitchFamily="34" charset="-122"/>
                  <a:cs typeface="Arial Unicode MS"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rPr>
                <a:t>3</a:t>
              </a:r>
              <a:endParaRPr kumimoji="0" lang="zh-CN" altLang="en-US" sz="4000" b="1" i="0" u="none" strike="noStrike" kern="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Arial Unicode MS" pitchFamily="34" charset="-122"/>
                <a:sym typeface="+mn-ea"/>
              </a:endParaRPr>
            </a:p>
          </p:txBody>
        </p:sp>
      </p:grpSp>
      <p:cxnSp>
        <p:nvCxnSpPr>
          <p:cNvPr id="14351" name="直接连接符 17"/>
          <p:cNvCxnSpPr/>
          <p:nvPr/>
        </p:nvCxnSpPr>
        <p:spPr>
          <a:xfrm>
            <a:off x="3965575" y="1968500"/>
            <a:ext cx="0" cy="1546225"/>
          </a:xfrm>
          <a:prstGeom prst="line">
            <a:avLst/>
          </a:prstGeom>
          <a:ln w="9525" cap="flat" cmpd="sng">
            <a:solidFill>
              <a:srgbClr val="D9D9D9"/>
            </a:solidFill>
            <a:prstDash val="solid"/>
            <a:round/>
            <a:headEnd type="none" w="med" len="med"/>
            <a:tailEnd type="none" w="med" len="med"/>
          </a:ln>
        </p:spPr>
      </p:cxnSp>
      <p:cxnSp>
        <p:nvCxnSpPr>
          <p:cNvPr id="14352" name="直接连接符 18"/>
          <p:cNvCxnSpPr/>
          <p:nvPr/>
        </p:nvCxnSpPr>
        <p:spPr>
          <a:xfrm>
            <a:off x="3965575" y="3876675"/>
            <a:ext cx="0" cy="1597025"/>
          </a:xfrm>
          <a:prstGeom prst="line">
            <a:avLst/>
          </a:prstGeom>
          <a:ln w="9525" cap="flat" cmpd="sng">
            <a:solidFill>
              <a:srgbClr val="D9D9D9"/>
            </a:solidFill>
            <a:prstDash val="solid"/>
            <a:round/>
            <a:headEnd type="none" w="med" len="med"/>
            <a:tailEnd type="none" w="med" len="med"/>
          </a:ln>
        </p:spPr>
      </p:cxnSp>
      <p:cxnSp>
        <p:nvCxnSpPr>
          <p:cNvPr id="14353" name="直接连接符 19"/>
          <p:cNvCxnSpPr/>
          <p:nvPr/>
        </p:nvCxnSpPr>
        <p:spPr>
          <a:xfrm>
            <a:off x="7781925" y="3824288"/>
            <a:ext cx="0" cy="1598612"/>
          </a:xfrm>
          <a:prstGeom prst="line">
            <a:avLst/>
          </a:prstGeom>
          <a:ln w="9525" cap="flat" cmpd="sng">
            <a:solidFill>
              <a:srgbClr val="D9D9D9"/>
            </a:solidFill>
            <a:prstDash val="solid"/>
            <a:round/>
            <a:headEnd type="none" w="med" len="med"/>
            <a:tailEnd type="none" w="med" len="med"/>
          </a:ln>
        </p:spPr>
      </p:cxnSp>
      <p:cxnSp>
        <p:nvCxnSpPr>
          <p:cNvPr id="14354" name="直接连接符 20"/>
          <p:cNvCxnSpPr/>
          <p:nvPr/>
        </p:nvCxnSpPr>
        <p:spPr>
          <a:xfrm>
            <a:off x="7781925" y="1916113"/>
            <a:ext cx="0" cy="1598612"/>
          </a:xfrm>
          <a:prstGeom prst="line">
            <a:avLst/>
          </a:prstGeom>
          <a:ln w="9525" cap="flat" cmpd="sng">
            <a:solidFill>
              <a:srgbClr val="D9D9D9"/>
            </a:solidFill>
            <a:prstDash val="solid"/>
            <a:round/>
            <a:headEnd type="none" w="med" len="med"/>
            <a:tailEnd type="none" w="med" len="med"/>
          </a:ln>
        </p:spPr>
      </p:cxnSp>
      <p:cxnSp>
        <p:nvCxnSpPr>
          <p:cNvPr id="14355" name="直接连接符 21"/>
          <p:cNvCxnSpPr/>
          <p:nvPr/>
        </p:nvCxnSpPr>
        <p:spPr>
          <a:xfrm>
            <a:off x="7832725" y="3670300"/>
            <a:ext cx="3763963" cy="0"/>
          </a:xfrm>
          <a:prstGeom prst="line">
            <a:avLst/>
          </a:prstGeom>
          <a:ln w="9525" cap="flat" cmpd="sng">
            <a:solidFill>
              <a:srgbClr val="D9D9D9"/>
            </a:solidFill>
            <a:prstDash val="solid"/>
            <a:round/>
            <a:headEnd type="none" w="med" len="med"/>
            <a:tailEnd type="none" w="med" len="med"/>
          </a:ln>
        </p:spPr>
      </p:cxnSp>
      <p:cxnSp>
        <p:nvCxnSpPr>
          <p:cNvPr id="14356" name="直接连接符 22"/>
          <p:cNvCxnSpPr/>
          <p:nvPr/>
        </p:nvCxnSpPr>
        <p:spPr>
          <a:xfrm flipH="1">
            <a:off x="201613" y="3670300"/>
            <a:ext cx="3660775" cy="0"/>
          </a:xfrm>
          <a:prstGeom prst="line">
            <a:avLst/>
          </a:prstGeom>
          <a:ln w="9525" cap="flat" cmpd="sng">
            <a:solidFill>
              <a:srgbClr val="D9D9D9"/>
            </a:solidFill>
            <a:prstDash val="solid"/>
            <a:round/>
            <a:headEnd type="none" w="med" len="med"/>
            <a:tailEnd type="none" w="med" len="med"/>
          </a:ln>
        </p:spPr>
      </p:cxnSp>
      <p:grpSp>
        <p:nvGrpSpPr>
          <p:cNvPr id="14357" name="组合 23"/>
          <p:cNvGrpSpPr/>
          <p:nvPr/>
        </p:nvGrpSpPr>
        <p:grpSpPr>
          <a:xfrm>
            <a:off x="275544" y="2058988"/>
            <a:ext cx="3493815" cy="1510030"/>
            <a:chOff x="275567" y="2058454"/>
            <a:chExt cx="3494429" cy="1510190"/>
          </a:xfrm>
        </p:grpSpPr>
        <p:sp>
          <p:nvSpPr>
            <p:cNvPr id="14358" name="矩形 1"/>
            <p:cNvSpPr/>
            <p:nvPr/>
          </p:nvSpPr>
          <p:spPr>
            <a:xfrm>
              <a:off x="762108" y="2058454"/>
              <a:ext cx="3007888" cy="414064"/>
            </a:xfrm>
            <a:prstGeom prst="rect">
              <a:avLst/>
            </a:prstGeom>
            <a:noFill/>
            <a:ln w="9525">
              <a:noFill/>
            </a:ln>
          </p:spPr>
          <p:txBody>
            <a:bodyPr wrap="square" anchor="t" anchorCtr="0">
              <a:spAutoFit/>
            </a:bodyPr>
            <a:p>
              <a:pPr>
                <a:lnSpc>
                  <a:spcPct val="150000"/>
                </a:lnSpc>
              </a:pPr>
              <a:r>
                <a:rPr lang="zh-CN" altLang="en-US" sz="1400" b="1" i="1" u="sng" dirty="0">
                  <a:solidFill>
                    <a:schemeClr val="bg1"/>
                  </a:solidFill>
                  <a:latin typeface="Arial" panose="020B0604020202020204" pitchFamily="34" charset="0"/>
                  <a:ea typeface="Arial" panose="020B0604020202020204" pitchFamily="34" charset="0"/>
                </a:rPr>
                <a:t>Image Processing Algorithms</a:t>
              </a:r>
              <a:r>
                <a:rPr lang="zh-CN" altLang="en-US" sz="1400" b="1" dirty="0">
                  <a:solidFill>
                    <a:schemeClr val="bg1"/>
                  </a:solidFill>
                  <a:latin typeface="Arial" panose="020B0604020202020204" pitchFamily="34" charset="0"/>
                  <a:ea typeface="Arial" panose="020B0604020202020204" pitchFamily="34" charset="0"/>
                </a:rPr>
                <a:t>:</a:t>
              </a:r>
              <a:endParaRPr lang="zh-CN" altLang="en-US" sz="1400" b="1" dirty="0">
                <a:solidFill>
                  <a:schemeClr val="bg1"/>
                </a:solidFill>
                <a:latin typeface="Arial" panose="020B0604020202020204" pitchFamily="34" charset="0"/>
                <a:ea typeface="Arial" panose="020B0604020202020204" pitchFamily="34" charset="0"/>
              </a:endParaRPr>
            </a:p>
          </p:txBody>
        </p:sp>
        <p:sp>
          <p:nvSpPr>
            <p:cNvPr id="26" name="矩形 25"/>
            <p:cNvSpPr/>
            <p:nvPr/>
          </p:nvSpPr>
          <p:spPr>
            <a:xfrm>
              <a:off x="275567" y="2430603"/>
              <a:ext cx="3493113" cy="1138041"/>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3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Resizing:</a:t>
              </a:r>
              <a:r>
                <a:rPr kumimoji="0" sz="13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 This algorithm resizes an image to a specific width and height. The program uses this algorithm to scale uploaded images to a consistent size for display within the user interface. (Function: getImage)</a:t>
              </a:r>
              <a:endParaRPr kumimoji="0" sz="13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endParaRPr>
            </a:p>
          </p:txBody>
        </p:sp>
      </p:grpSp>
      <p:grpSp>
        <p:nvGrpSpPr>
          <p:cNvPr id="14360" name="组合 26"/>
          <p:cNvGrpSpPr/>
          <p:nvPr/>
        </p:nvGrpSpPr>
        <p:grpSpPr>
          <a:xfrm>
            <a:off x="762000" y="4078288"/>
            <a:ext cx="2533650" cy="2067018"/>
            <a:chOff x="762108" y="4078142"/>
            <a:chExt cx="2534095" cy="2067237"/>
          </a:xfrm>
        </p:grpSpPr>
        <p:sp>
          <p:nvSpPr>
            <p:cNvPr id="14361" name="矩形 1"/>
            <p:cNvSpPr/>
            <p:nvPr/>
          </p:nvSpPr>
          <p:spPr>
            <a:xfrm>
              <a:off x="762108" y="4078142"/>
              <a:ext cx="2410883" cy="414064"/>
            </a:xfrm>
            <a:prstGeom prst="rect">
              <a:avLst/>
            </a:prstGeom>
            <a:noFill/>
            <a:ln w="9525">
              <a:noFill/>
            </a:ln>
          </p:spPr>
          <p:txBody>
            <a:bodyPr wrap="square" anchor="t" anchorCtr="0">
              <a:spAutoFit/>
            </a:bodyPr>
            <a:p>
              <a:pPr>
                <a:lnSpc>
                  <a:spcPct val="150000"/>
                </a:lnSpc>
              </a:pPr>
              <a:r>
                <a:rPr lang="zh-CN" altLang="en-US" sz="1400" b="1" i="1" u="sng" dirty="0">
                  <a:solidFill>
                    <a:schemeClr val="bg1"/>
                  </a:solidFill>
                  <a:latin typeface="Arial" panose="020B0604020202020204" pitchFamily="34" charset="0"/>
                  <a:ea typeface="Arial" panose="020B0604020202020204" pitchFamily="34" charset="0"/>
                </a:rPr>
                <a:t>File Traversal Algorithms:</a:t>
              </a:r>
              <a:endParaRPr lang="zh-CN" altLang="en-US" sz="1400" b="1" i="1" u="sng" dirty="0">
                <a:solidFill>
                  <a:schemeClr val="bg1"/>
                </a:solidFill>
                <a:latin typeface="Arial" panose="020B0604020202020204" pitchFamily="34" charset="0"/>
                <a:ea typeface="Arial" panose="020B0604020202020204" pitchFamily="34" charset="0"/>
              </a:endParaRPr>
            </a:p>
          </p:txBody>
        </p:sp>
        <p:sp>
          <p:nvSpPr>
            <p:cNvPr id="29" name="矩形 28"/>
            <p:cNvSpPr/>
            <p:nvPr/>
          </p:nvSpPr>
          <p:spPr>
            <a:xfrm>
              <a:off x="812871" y="4453560"/>
              <a:ext cx="2483332" cy="16918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1300" b="1" strike="noStrike"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Directory Traversal:</a:t>
              </a:r>
              <a:r>
                <a:rPr sz="1300" strike="noStrike"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 This algorithm is likely used to locate the image files used by the program, such as the input images, output images, and icons. (Not explicitly shown in the code snippet, but likely used).</a:t>
              </a:r>
              <a:endParaRPr kumimoji="0" sz="13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endParaRPr>
            </a:p>
          </p:txBody>
        </p:sp>
      </p:grpSp>
      <p:grpSp>
        <p:nvGrpSpPr>
          <p:cNvPr id="14363" name="组合 29"/>
          <p:cNvGrpSpPr/>
          <p:nvPr/>
        </p:nvGrpSpPr>
        <p:grpSpPr>
          <a:xfrm>
            <a:off x="8056881" y="1411923"/>
            <a:ext cx="3366770" cy="2171700"/>
            <a:chOff x="8056072" y="1770215"/>
            <a:chExt cx="3367361" cy="2170586"/>
          </a:xfrm>
        </p:grpSpPr>
        <p:sp>
          <p:nvSpPr>
            <p:cNvPr id="14364" name="矩形 1"/>
            <p:cNvSpPr/>
            <p:nvPr/>
          </p:nvSpPr>
          <p:spPr>
            <a:xfrm>
              <a:off x="8056072" y="1770215"/>
              <a:ext cx="3367361" cy="2170586"/>
            </a:xfrm>
            <a:prstGeom prst="rect">
              <a:avLst/>
            </a:prstGeom>
            <a:noFill/>
            <a:ln w="9525">
              <a:noFill/>
            </a:ln>
          </p:spPr>
          <p:txBody>
            <a:bodyPr wrap="square" anchor="t" anchorCtr="0">
              <a:noAutofit/>
            </a:bodyPr>
            <a:p>
              <a:pPr>
                <a:lnSpc>
                  <a:spcPct val="150000"/>
                </a:lnSpc>
              </a:pPr>
              <a:r>
                <a:rPr lang="en-IN" altLang="zh-CN" sz="1400" b="1" i="1" u="sng" dirty="0">
                  <a:solidFill>
                    <a:schemeClr val="bg1"/>
                  </a:solidFill>
                  <a:latin typeface="Arial" panose="020B0604020202020204" pitchFamily="34" charset="0"/>
                  <a:ea typeface="等线" pitchFamily="2" charset="-122"/>
                </a:rPr>
                <a:t>Event Handling Algorithms</a:t>
              </a:r>
              <a:r>
                <a:rPr lang="en-IN" altLang="zh-CN" sz="1300" dirty="0">
                  <a:solidFill>
                    <a:schemeClr val="bg1"/>
                  </a:solidFill>
                  <a:latin typeface="Arial" panose="020B0604020202020204" pitchFamily="34" charset="0"/>
                  <a:ea typeface="等线" pitchFamily="2" charset="-122"/>
                </a:rPr>
                <a:t>:</a:t>
              </a:r>
              <a:endParaRPr lang="en-IN" altLang="zh-CN" sz="1300" dirty="0">
                <a:solidFill>
                  <a:schemeClr val="bg1"/>
                </a:solidFill>
                <a:latin typeface="Arial" panose="020B0604020202020204" pitchFamily="34" charset="0"/>
                <a:ea typeface="等线" pitchFamily="2" charset="-122"/>
              </a:endParaRPr>
            </a:p>
            <a:p>
              <a:pPr>
                <a:lnSpc>
                  <a:spcPct val="150000"/>
                </a:lnSpc>
              </a:pPr>
              <a:r>
                <a:rPr lang="en-IN" altLang="zh-CN" sz="1300" dirty="0">
                  <a:solidFill>
                    <a:schemeClr val="bg1"/>
                  </a:solidFill>
                  <a:latin typeface="Arial" panose="020B0604020202020204" pitchFamily="34" charset="0"/>
                  <a:ea typeface="等线" pitchFamily="2" charset="-122"/>
                </a:rPr>
                <a:t>This algorithm detects when a user clicks button on the GUI. In this program, clicking a button triggers a specific function to run, such as uploading an image, or running a forgery detection algorithm. (Likely used throughout the button definitions</a:t>
              </a:r>
              <a:r>
                <a:rPr lang="en-IN" altLang="zh-CN" sz="1300" b="1" dirty="0">
                  <a:solidFill>
                    <a:schemeClr val="bg1"/>
                  </a:solidFill>
                  <a:latin typeface="Arial" panose="020B0604020202020204" pitchFamily="34" charset="0"/>
                  <a:ea typeface="等线" pitchFamily="2" charset="-122"/>
                </a:rPr>
                <a:t>)</a:t>
              </a:r>
              <a:endParaRPr lang="en-IN" altLang="zh-CN" sz="1300" b="1" dirty="0">
                <a:solidFill>
                  <a:schemeClr val="bg1"/>
                </a:solidFill>
                <a:latin typeface="Arial" panose="020B0604020202020204" pitchFamily="34" charset="0"/>
                <a:ea typeface="等线" pitchFamily="2" charset="-122"/>
              </a:endParaRPr>
            </a:p>
          </p:txBody>
        </p:sp>
        <p:sp>
          <p:nvSpPr>
            <p:cNvPr id="32" name="矩形 31"/>
            <p:cNvSpPr/>
            <p:nvPr/>
          </p:nvSpPr>
          <p:spPr>
            <a:xfrm>
              <a:off x="8400256" y="2431236"/>
              <a:ext cx="2483332" cy="2526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05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endParaRPr>
            </a:p>
          </p:txBody>
        </p:sp>
      </p:grpSp>
      <p:grpSp>
        <p:nvGrpSpPr>
          <p:cNvPr id="14366" name="组合 32"/>
          <p:cNvGrpSpPr/>
          <p:nvPr/>
        </p:nvGrpSpPr>
        <p:grpSpPr>
          <a:xfrm>
            <a:off x="8059420" y="3876358"/>
            <a:ext cx="3852545" cy="2269180"/>
            <a:chOff x="8039559" y="3873680"/>
            <a:chExt cx="3853222" cy="2268016"/>
          </a:xfrm>
        </p:grpSpPr>
        <p:sp>
          <p:nvSpPr>
            <p:cNvPr id="14367" name="矩形 1"/>
            <p:cNvSpPr/>
            <p:nvPr/>
          </p:nvSpPr>
          <p:spPr>
            <a:xfrm>
              <a:off x="8039559" y="3873680"/>
              <a:ext cx="3853222" cy="615634"/>
            </a:xfrm>
            <a:prstGeom prst="rect">
              <a:avLst/>
            </a:prstGeom>
            <a:noFill/>
            <a:ln w="9525">
              <a:noFill/>
            </a:ln>
          </p:spPr>
          <p:txBody>
            <a:bodyPr wrap="square" anchor="t" anchorCtr="0">
              <a:noAutofit/>
            </a:bodyPr>
            <a:p>
              <a:pPr>
                <a:lnSpc>
                  <a:spcPct val="150000"/>
                </a:lnSpc>
              </a:pPr>
              <a:r>
                <a:rPr lang="en-IN" altLang="zh-CN" sz="1400" b="1" i="1" u="sng" dirty="0">
                  <a:solidFill>
                    <a:schemeClr val="bg1"/>
                  </a:solidFill>
                  <a:latin typeface="Arial" panose="020B0604020202020204" pitchFamily="34" charset="0"/>
                  <a:sym typeface="+mn-ea"/>
                </a:rPr>
                <a:t>Graphical User Interface (GUI) Algorithms</a:t>
              </a:r>
              <a:r>
                <a:rPr lang="en-IN" altLang="zh-CN" sz="1400" b="1" dirty="0">
                  <a:solidFill>
                    <a:schemeClr val="bg1"/>
                  </a:solidFill>
                  <a:latin typeface="Arial" panose="020B0604020202020204" pitchFamily="34" charset="0"/>
                  <a:sym typeface="+mn-ea"/>
                </a:rPr>
                <a:t>:</a:t>
              </a:r>
              <a:endParaRPr lang="en-IN" altLang="zh-CN" sz="1400" b="1" dirty="0">
                <a:solidFill>
                  <a:schemeClr val="bg1"/>
                </a:solidFill>
                <a:latin typeface="Arial" panose="020B0604020202020204" pitchFamily="34" charset="0"/>
                <a:ea typeface="等线" pitchFamily="2" charset="-122"/>
              </a:endParaRPr>
            </a:p>
            <a:p>
              <a:pPr>
                <a:lnSpc>
                  <a:spcPct val="150000"/>
                </a:lnSpc>
              </a:pPr>
              <a:endParaRPr lang="zh-CN" altLang="en-US" sz="1400" b="1" dirty="0">
                <a:solidFill>
                  <a:schemeClr val="bg1"/>
                </a:solidFill>
                <a:latin typeface="Arial" panose="020B0604020202020204" pitchFamily="34" charset="0"/>
                <a:ea typeface="Arial" panose="020B0604020202020204" pitchFamily="34" charset="0"/>
              </a:endParaRPr>
            </a:p>
          </p:txBody>
        </p:sp>
        <p:sp>
          <p:nvSpPr>
            <p:cNvPr id="35" name="矩形 34"/>
            <p:cNvSpPr/>
            <p:nvPr/>
          </p:nvSpPr>
          <p:spPr>
            <a:xfrm>
              <a:off x="8400256" y="4450924"/>
              <a:ext cx="2483332" cy="16907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1300" b="1"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Widget Layout:</a:t>
              </a:r>
              <a:r>
                <a:rPr kumimoji="0" sz="13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rPr>
                <a:t> This algorithm arranges the various graphical elements (buttons, labels, progress bars, etc.) on the screen in a visually appealing and functional manner. (Likely used in the initialization of the Tkinter root window)</a:t>
              </a:r>
              <a:endParaRPr kumimoji="0" sz="1300" b="0" i="0" u="none" strike="noStrike" kern="1200" cap="none" spc="0" normalizeH="0" baseline="0" noProof="0" dirty="0">
                <a:ln>
                  <a:noFill/>
                </a:ln>
                <a:solidFill>
                  <a:schemeClr val="bg1"/>
                </a:solidFill>
                <a:effectLst/>
                <a:uLnTx/>
                <a:uFillTx/>
                <a:latin typeface="Arial" panose="020B0604020202020204" pitchFamily="34" charset="0"/>
                <a:ea typeface="Arial" panose="020B0604020202020204" pitchFamily="34" charset="0"/>
                <a:cs typeface="+mn-cs"/>
                <a:sym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89915" y="210185"/>
            <a:ext cx="10763885" cy="989965"/>
          </a:xfrm>
        </p:spPr>
        <p:txBody>
          <a:bodyPr/>
          <a:p>
            <a:r>
              <a:rPr lang="en-IN" altLang="zh-CN" b="1" u="sng" dirty="0">
                <a:solidFill>
                  <a:srgbClr val="FFFFFF"/>
                </a:solidFill>
                <a:sym typeface="+mn-ea"/>
              </a:rPr>
              <a:t>IMAGE FROGERY ALGORITHM</a:t>
            </a:r>
            <a:r>
              <a:rPr lang="en-IN" altLang="en-US" b="1" u="sng">
                <a:solidFill>
                  <a:schemeClr val="bg1"/>
                </a:solidFill>
              </a:rPr>
              <a:t> ALGORITHMS</a:t>
            </a:r>
            <a:endParaRPr lang="en-IN" altLang="en-US" b="1" u="sng">
              <a:solidFill>
                <a:schemeClr val="bg1"/>
              </a:solidFill>
            </a:endParaRPr>
          </a:p>
        </p:txBody>
      </p:sp>
      <p:sp>
        <p:nvSpPr>
          <p:cNvPr id="16388" name="矩形 8"/>
          <p:cNvSpPr/>
          <p:nvPr/>
        </p:nvSpPr>
        <p:spPr>
          <a:xfrm>
            <a:off x="635" y="1355090"/>
            <a:ext cx="5233035" cy="2951480"/>
          </a:xfrm>
          <a:prstGeom prst="rect">
            <a:avLst/>
          </a:prstGeom>
          <a:noFill/>
          <a:ln w="9525">
            <a:noFill/>
          </a:ln>
        </p:spPr>
        <p:txBody>
          <a:bodyPr wrap="square" anchor="t" anchorCtr="0">
            <a:noAutofit/>
          </a:bodyPr>
          <a:p>
            <a:r>
              <a:rPr lang="zh-CN" altLang="zh-CN" sz="2000" b="1" dirty="0">
                <a:solidFill>
                  <a:schemeClr val="bg1"/>
                </a:solidFill>
                <a:latin typeface="Arial" panose="020B0604020202020204" pitchFamily="34" charset="0"/>
                <a:ea typeface="Arial" panose="020B0604020202020204" pitchFamily="34" charset="0"/>
              </a:rPr>
              <a:t>Hex View: </a:t>
            </a:r>
            <a:r>
              <a:rPr lang="zh-CN" altLang="zh-CN" sz="2000" dirty="0">
                <a:solidFill>
                  <a:schemeClr val="bg1"/>
                </a:solidFill>
                <a:latin typeface="Arial" panose="020B0604020202020204" pitchFamily="34" charset="0"/>
                <a:ea typeface="Arial" panose="020B0604020202020204" pitchFamily="34" charset="0"/>
              </a:rPr>
              <a:t>This algorithm converts the raw bytes of an image file into hexadecimal representation and displays it alongside the corresponding ASCII characters. This can be useful for forensic analysis of the image data. (Function: string_analysis)</a:t>
            </a:r>
            <a:endParaRPr lang="zh-CN" altLang="zh-CN" sz="2000" dirty="0">
              <a:solidFill>
                <a:schemeClr val="bg1"/>
              </a:solidFill>
              <a:latin typeface="Arial" panose="020B0604020202020204" pitchFamily="34" charset="0"/>
              <a:ea typeface="Arial" panose="020B0604020202020204" pitchFamily="34" charset="0"/>
            </a:endParaRPr>
          </a:p>
        </p:txBody>
      </p:sp>
      <p:sp>
        <p:nvSpPr>
          <p:cNvPr id="16389" name="矩形 9"/>
          <p:cNvSpPr/>
          <p:nvPr/>
        </p:nvSpPr>
        <p:spPr>
          <a:xfrm>
            <a:off x="6096635" y="1355090"/>
            <a:ext cx="6095365" cy="2950845"/>
          </a:xfrm>
          <a:prstGeom prst="rect">
            <a:avLst/>
          </a:prstGeom>
          <a:noFill/>
          <a:ln w="9525">
            <a:noFill/>
          </a:ln>
        </p:spPr>
        <p:txBody>
          <a:bodyPr wrap="square" anchor="t" anchorCtr="0">
            <a:noAutofit/>
          </a:bodyPr>
          <a:p>
            <a:r>
              <a:rPr lang="zh-CN" altLang="zh-CN" sz="2000" b="1" dirty="0">
                <a:solidFill>
                  <a:schemeClr val="bg1"/>
                </a:solidFill>
                <a:latin typeface="Arial" panose="020B0604020202020204" pitchFamily="34" charset="0"/>
                <a:ea typeface="等线" pitchFamily="2" charset="-122"/>
              </a:rPr>
              <a:t>Progress Bar Update:</a:t>
            </a:r>
            <a:r>
              <a:rPr lang="zh-CN" altLang="zh-CN" sz="2000" dirty="0">
                <a:solidFill>
                  <a:schemeClr val="bg1"/>
                </a:solidFill>
                <a:latin typeface="Arial" panose="020B0604020202020204" pitchFamily="34" charset="0"/>
                <a:ea typeface="等线" pitchFamily="2" charset="-122"/>
              </a:rPr>
              <a:t> This algorithm updates the progress bar to visually indicate the progress of a long-running task, such as image forgery detection. (Likely used in the various detection functions)</a:t>
            </a:r>
            <a:endParaRPr lang="zh-CN" altLang="zh-CN" sz="2000" dirty="0">
              <a:solidFill>
                <a:schemeClr val="bg1"/>
              </a:solidFill>
              <a:latin typeface="Arial" panose="020B0604020202020204" pitchFamily="34" charset="0"/>
              <a:ea typeface="等线" pitchFamily="2" charset="-122"/>
            </a:endParaRPr>
          </a:p>
          <a:p>
            <a:r>
              <a:rPr lang="zh-CN" altLang="zh-CN" sz="2000" dirty="0">
                <a:solidFill>
                  <a:schemeClr val="bg1"/>
                </a:solidFill>
                <a:latin typeface="Arial" panose="020B0604020202020204" pitchFamily="34" charset="0"/>
                <a:ea typeface="等线" pitchFamily="2" charset="-122"/>
              </a:rPr>
              <a:t>It's important to note that the specific implementation </a:t>
            </a:r>
            <a:endParaRPr lang="zh-CN" altLang="zh-CN" sz="2000" dirty="0">
              <a:solidFill>
                <a:schemeClr val="bg1"/>
              </a:solidFill>
              <a:latin typeface="Arial" panose="020B0604020202020204" pitchFamily="34" charset="0"/>
              <a:ea typeface="Arial" panose="020B0604020202020204" pitchFamily="34" charset="0"/>
            </a:endParaRPr>
          </a:p>
        </p:txBody>
      </p:sp>
      <p:pic>
        <p:nvPicPr>
          <p:cNvPr id="104" name="Picture 103"/>
          <p:cNvPicPr/>
          <p:nvPr/>
        </p:nvPicPr>
        <p:blipFill>
          <a:blip r:embed="rId1"/>
          <a:stretch>
            <a:fillRect/>
          </a:stretch>
        </p:blipFill>
        <p:spPr>
          <a:xfrm>
            <a:off x="6367780" y="3548380"/>
            <a:ext cx="5579745" cy="3119120"/>
          </a:xfrm>
          <a:prstGeom prst="rect">
            <a:avLst/>
          </a:prstGeom>
          <a:noFill/>
          <a:ln w="9525">
            <a:solidFill>
              <a:schemeClr val="tx1"/>
            </a:solidFill>
          </a:ln>
        </p:spPr>
      </p:pic>
      <p:pic>
        <p:nvPicPr>
          <p:cNvPr id="4" name="Content Placeholder 3"/>
          <p:cNvPicPr>
            <a:picLocks noChangeAspect="1"/>
          </p:cNvPicPr>
          <p:nvPr>
            <p:ph idx="1"/>
          </p:nvPr>
        </p:nvPicPr>
        <p:blipFill>
          <a:blip r:embed="rId2"/>
          <a:stretch>
            <a:fillRect/>
          </a:stretch>
        </p:blipFill>
        <p:spPr>
          <a:xfrm>
            <a:off x="699135" y="3547745"/>
            <a:ext cx="4436745" cy="31197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18433" name="文本框 128"/>
          <p:cNvSpPr txBox="1"/>
          <p:nvPr/>
        </p:nvSpPr>
        <p:spPr>
          <a:xfrm>
            <a:off x="173355" y="266700"/>
            <a:ext cx="6925310" cy="521970"/>
          </a:xfrm>
          <a:prstGeom prst="rect">
            <a:avLst/>
          </a:prstGeom>
          <a:noFill/>
          <a:ln w="9525">
            <a:noFill/>
          </a:ln>
        </p:spPr>
        <p:txBody>
          <a:bodyPr wrap="square" anchor="t" anchorCtr="0">
            <a:spAutoFit/>
          </a:bodyPr>
          <a:p>
            <a:r>
              <a:rPr lang="en-IN" altLang="zh-CN" sz="2800" b="1" u="sng" dirty="0">
                <a:solidFill>
                  <a:srgbClr val="FFFFFF"/>
                </a:solidFill>
                <a:latin typeface="Arial" panose="020B0604020202020204" pitchFamily="34" charset="0"/>
                <a:ea typeface="Arial" panose="020B0604020202020204" pitchFamily="34" charset="0"/>
              </a:rPr>
              <a:t>IMAGE DETECTION</a:t>
            </a:r>
            <a:r>
              <a:rPr lang="en-US" altLang="en-IN" sz="2800" b="1" u="sng" dirty="0">
                <a:solidFill>
                  <a:srgbClr val="FFFFFF"/>
                </a:solidFill>
                <a:latin typeface="Arial" panose="020B0604020202020204" pitchFamily="34" charset="0"/>
                <a:ea typeface="Arial" panose="020B0604020202020204" pitchFamily="34" charset="0"/>
              </a:rPr>
              <a:t> FUNCTIONS</a:t>
            </a:r>
            <a:endParaRPr lang="en-US" altLang="en-IN" sz="2800" b="1" u="sng" dirty="0">
              <a:solidFill>
                <a:srgbClr val="FFFFFF"/>
              </a:solidFill>
              <a:latin typeface="Arial" panose="020B0604020202020204" pitchFamily="34" charset="0"/>
              <a:ea typeface="Arial" panose="020B0604020202020204" pitchFamily="34" charset="0"/>
            </a:endParaRPr>
          </a:p>
        </p:txBody>
      </p:sp>
      <p:sp>
        <p:nvSpPr>
          <p:cNvPr id="5" name="矩形 4"/>
          <p:cNvSpPr/>
          <p:nvPr/>
        </p:nvSpPr>
        <p:spPr>
          <a:xfrm>
            <a:off x="0" y="285750"/>
            <a:ext cx="123825" cy="35242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43" name="1 Título"/>
          <p:cNvSpPr txBox="1"/>
          <p:nvPr/>
        </p:nvSpPr>
        <p:spPr>
          <a:xfrm>
            <a:off x="1527493" y="3338830"/>
            <a:ext cx="1973262" cy="508000"/>
          </a:xfrm>
          <a:prstGeom prst="rect">
            <a:avLst/>
          </a:prstGeom>
          <a:noFill/>
          <a:ln w="9525">
            <a:noFill/>
          </a:ln>
        </p:spPr>
        <p:txBody>
          <a:bodyPr anchor="ctr" anchorCtr="0"/>
          <a:p>
            <a:r>
              <a:rPr lang="zh-CN" altLang="en-US" sz="1600" b="1" i="1" u="sng" dirty="0">
                <a:solidFill>
                  <a:schemeClr val="bg1"/>
                </a:solidFill>
                <a:latin typeface="Arial" panose="020B0604020202020204" pitchFamily="34" charset="0"/>
                <a:ea typeface="Arial" panose="020B0604020202020204" pitchFamily="34" charset="0"/>
              </a:rPr>
              <a:t>Button Click Detection</a:t>
            </a:r>
            <a:endParaRPr lang="zh-CN" altLang="en-US" sz="1600" b="1" i="1" u="sng" dirty="0">
              <a:solidFill>
                <a:schemeClr val="bg1"/>
              </a:solidFill>
              <a:latin typeface="Arial" panose="020B0604020202020204" pitchFamily="34" charset="0"/>
              <a:ea typeface="Arial" panose="020B0604020202020204" pitchFamily="34" charset="0"/>
            </a:endParaRPr>
          </a:p>
        </p:txBody>
      </p:sp>
      <p:grpSp>
        <p:nvGrpSpPr>
          <p:cNvPr id="18444" name="Group 73"/>
          <p:cNvGrpSpPr/>
          <p:nvPr/>
        </p:nvGrpSpPr>
        <p:grpSpPr>
          <a:xfrm>
            <a:off x="1617345" y="3996373"/>
            <a:ext cx="1824038" cy="84137"/>
            <a:chOff x="571472" y="3643314"/>
            <a:chExt cx="1557989" cy="71438"/>
          </a:xfrm>
        </p:grpSpPr>
        <p:sp>
          <p:nvSpPr>
            <p:cNvPr id="22" name="Rounded Rectangle 71"/>
            <p:cNvSpPr/>
            <p:nvPr/>
          </p:nvSpPr>
          <p:spPr>
            <a:xfrm>
              <a:off x="571472" y="3643315"/>
              <a:ext cx="1557989" cy="67763"/>
            </a:xfrm>
            <a:prstGeom prst="round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23" name="Rounded Rectangle 72"/>
            <p:cNvSpPr/>
            <p:nvPr/>
          </p:nvSpPr>
          <p:spPr>
            <a:xfrm>
              <a:off x="571472" y="3643314"/>
              <a:ext cx="142876" cy="71438"/>
            </a:xfrm>
            <a:prstGeom prst="roundRect">
              <a:avLst/>
            </a:prstGeom>
            <a:solidFill>
              <a:srgbClr val="7ACDE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grpSp>
      <p:sp>
        <p:nvSpPr>
          <p:cNvPr id="18447" name="TextBox 35"/>
          <p:cNvSpPr txBox="1"/>
          <p:nvPr/>
        </p:nvSpPr>
        <p:spPr>
          <a:xfrm>
            <a:off x="1304925" y="4063365"/>
            <a:ext cx="2260600" cy="3119120"/>
          </a:xfrm>
          <a:prstGeom prst="rect">
            <a:avLst/>
          </a:prstGeom>
          <a:noFill/>
          <a:ln w="9525">
            <a:noFill/>
          </a:ln>
        </p:spPr>
        <p:txBody>
          <a:bodyPr anchor="t" anchorCtr="0">
            <a:noAutofit/>
          </a:bodyPr>
          <a:p>
            <a:r>
              <a:rPr lang="zh-CN" altLang="zh-CN" sz="1600" dirty="0">
                <a:solidFill>
                  <a:schemeClr val="bg1"/>
                </a:solidFill>
                <a:latin typeface="Arial" panose="020B0604020202020204" pitchFamily="34" charset="0"/>
                <a:ea typeface="Arial" panose="020B0604020202020204" pitchFamily="34" charset="0"/>
              </a:rPr>
              <a:t>This algorithm is used to identify regions of an image that have been copied and pasted from another part of the image, or from a different image altogether. (Function: copy_move_forgery</a:t>
            </a:r>
            <a:r>
              <a:rPr lang="zh-CN" altLang="zh-CN" sz="1400" dirty="0">
                <a:solidFill>
                  <a:schemeClr val="bg1"/>
                </a:solidFill>
                <a:latin typeface="Arial" panose="020B0604020202020204" pitchFamily="34" charset="0"/>
                <a:ea typeface="Arial" panose="020B0604020202020204" pitchFamily="34" charset="0"/>
              </a:rPr>
              <a:t>)</a:t>
            </a:r>
            <a:endParaRPr lang="zh-CN" altLang="zh-CN" sz="1400" dirty="0">
              <a:solidFill>
                <a:schemeClr val="bg1"/>
              </a:solidFill>
              <a:latin typeface="Arial" panose="020B0604020202020204" pitchFamily="34" charset="0"/>
              <a:ea typeface="Arial" panose="020B0604020202020204" pitchFamily="34" charset="0"/>
            </a:endParaRPr>
          </a:p>
          <a:p>
            <a:endParaRPr lang="zh-CN" altLang="zh-CN" sz="1400" dirty="0">
              <a:solidFill>
                <a:schemeClr val="bg1"/>
              </a:solidFill>
              <a:latin typeface="Arial" panose="020B0604020202020204" pitchFamily="34" charset="0"/>
              <a:ea typeface="Arial" panose="020B0604020202020204" pitchFamily="34" charset="0"/>
            </a:endParaRPr>
          </a:p>
        </p:txBody>
      </p:sp>
      <p:sp>
        <p:nvSpPr>
          <p:cNvPr id="18448" name="1 Título"/>
          <p:cNvSpPr txBox="1"/>
          <p:nvPr/>
        </p:nvSpPr>
        <p:spPr>
          <a:xfrm>
            <a:off x="3876675" y="3271520"/>
            <a:ext cx="1971675" cy="669290"/>
          </a:xfrm>
          <a:prstGeom prst="rect">
            <a:avLst/>
          </a:prstGeom>
          <a:noFill/>
          <a:ln w="9525">
            <a:noFill/>
          </a:ln>
        </p:spPr>
        <p:txBody>
          <a:bodyPr anchor="ctr" anchorCtr="0"/>
          <a:p>
            <a:r>
              <a:rPr lang="zh-CN" altLang="en-US" sz="1600" i="1" u="sng" dirty="0">
                <a:solidFill>
                  <a:schemeClr val="bg1"/>
                </a:solidFill>
                <a:latin typeface="Arial" panose="020B0604020202020204" pitchFamily="34" charset="0"/>
                <a:ea typeface="Arial" panose="020B0604020202020204" pitchFamily="34" charset="0"/>
              </a:rPr>
              <a:t>Noise Variance Inconsistency Detection</a:t>
            </a:r>
            <a:endParaRPr lang="zh-CN" altLang="en-US" sz="1600" i="1" u="sng" dirty="0">
              <a:solidFill>
                <a:schemeClr val="bg1"/>
              </a:solidFill>
              <a:latin typeface="Arial" panose="020B0604020202020204" pitchFamily="34" charset="0"/>
              <a:ea typeface="Arial" panose="020B0604020202020204" pitchFamily="34" charset="0"/>
            </a:endParaRPr>
          </a:p>
        </p:txBody>
      </p:sp>
      <p:grpSp>
        <p:nvGrpSpPr>
          <p:cNvPr id="18449" name="Group 73"/>
          <p:cNvGrpSpPr/>
          <p:nvPr/>
        </p:nvGrpSpPr>
        <p:grpSpPr>
          <a:xfrm>
            <a:off x="3975100" y="4004310"/>
            <a:ext cx="1824355" cy="76200"/>
            <a:chOff x="571472" y="3643314"/>
            <a:chExt cx="1557989" cy="71438"/>
          </a:xfrm>
        </p:grpSpPr>
        <p:sp>
          <p:nvSpPr>
            <p:cNvPr id="27" name="Rounded Rectangle 71"/>
            <p:cNvSpPr/>
            <p:nvPr/>
          </p:nvSpPr>
          <p:spPr>
            <a:xfrm>
              <a:off x="571472" y="3643315"/>
              <a:ext cx="1557989" cy="67763"/>
            </a:xfrm>
            <a:prstGeom prst="round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28" name="Rounded Rectangle 72"/>
            <p:cNvSpPr/>
            <p:nvPr/>
          </p:nvSpPr>
          <p:spPr>
            <a:xfrm>
              <a:off x="571472" y="3643314"/>
              <a:ext cx="142876" cy="71438"/>
            </a:xfrm>
            <a:prstGeom prst="roundRect">
              <a:avLst/>
            </a:prstGeom>
            <a:solidFill>
              <a:srgbClr val="7ACDE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grpSp>
      <p:sp>
        <p:nvSpPr>
          <p:cNvPr id="18452" name="TextBox 35"/>
          <p:cNvSpPr txBox="1"/>
          <p:nvPr/>
        </p:nvSpPr>
        <p:spPr>
          <a:xfrm>
            <a:off x="3655060" y="4144010"/>
            <a:ext cx="2298065" cy="3426460"/>
          </a:xfrm>
          <a:prstGeom prst="rect">
            <a:avLst/>
          </a:prstGeom>
          <a:noFill/>
          <a:ln w="9525">
            <a:noFill/>
          </a:ln>
        </p:spPr>
        <p:txBody>
          <a:bodyPr anchor="t" anchorCtr="0">
            <a:noAutofit/>
          </a:bodyPr>
          <a:p>
            <a:r>
              <a:rPr lang="zh-CN" altLang="zh-CN" sz="1600" dirty="0">
                <a:solidFill>
                  <a:schemeClr val="bg1"/>
                </a:solidFill>
                <a:latin typeface="Arial" panose="020B0604020202020204" pitchFamily="34" charset="0"/>
                <a:ea typeface="Arial" panose="020B0604020202020204" pitchFamily="34" charset="0"/>
                <a:sym typeface="+mn-ea"/>
              </a:rPr>
              <a:t>This algorithm analyzes the statistical properties of the noise in an image to identify potential forgeries. Images that have been tampered with may exhibit inconsistencies in the noise</a:t>
            </a:r>
            <a:endParaRPr lang="zh-CN" altLang="zh-CN" sz="1600" dirty="0">
              <a:solidFill>
                <a:schemeClr val="bg1"/>
              </a:solidFill>
              <a:latin typeface="Arial" panose="020B0604020202020204" pitchFamily="34" charset="0"/>
              <a:ea typeface="Arial" panose="020B0604020202020204" pitchFamily="34" charset="0"/>
            </a:endParaRPr>
          </a:p>
          <a:p>
            <a:endParaRPr lang="zh-CN" altLang="zh-CN" sz="1600" dirty="0">
              <a:solidFill>
                <a:schemeClr val="bg1"/>
              </a:solidFill>
              <a:latin typeface="Arial" panose="020B0604020202020204" pitchFamily="34" charset="0"/>
              <a:ea typeface="Arial" panose="020B0604020202020204" pitchFamily="34" charset="0"/>
            </a:endParaRPr>
          </a:p>
        </p:txBody>
      </p:sp>
      <p:sp>
        <p:nvSpPr>
          <p:cNvPr id="18453" name="1 Título"/>
          <p:cNvSpPr txBox="1"/>
          <p:nvPr/>
        </p:nvSpPr>
        <p:spPr>
          <a:xfrm>
            <a:off x="6224270" y="3198495"/>
            <a:ext cx="1972945" cy="772160"/>
          </a:xfrm>
          <a:prstGeom prst="rect">
            <a:avLst/>
          </a:prstGeom>
          <a:noFill/>
          <a:ln w="9525">
            <a:noFill/>
          </a:ln>
        </p:spPr>
        <p:txBody>
          <a:bodyPr anchor="ctr" anchorCtr="0"/>
          <a:p>
            <a:r>
              <a:rPr lang="zh-CN" altLang="en-US" sz="1600" b="1" i="1" u="sng" dirty="0">
                <a:solidFill>
                  <a:schemeClr val="bg1"/>
                </a:solidFill>
                <a:latin typeface="Arial" panose="020B0604020202020204" pitchFamily="34" charset="0"/>
                <a:ea typeface="Arial" panose="020B0604020202020204" pitchFamily="34" charset="0"/>
              </a:rPr>
              <a:t>CFA Artifact Detection</a:t>
            </a:r>
            <a:endParaRPr lang="zh-CN" altLang="en-US" sz="1600" b="1" i="1" u="sng" dirty="0">
              <a:solidFill>
                <a:schemeClr val="bg1"/>
              </a:solidFill>
              <a:latin typeface="Arial" panose="020B0604020202020204" pitchFamily="34" charset="0"/>
              <a:ea typeface="Arial" panose="020B0604020202020204" pitchFamily="34" charset="0"/>
            </a:endParaRPr>
          </a:p>
        </p:txBody>
      </p:sp>
      <p:grpSp>
        <p:nvGrpSpPr>
          <p:cNvPr id="18454" name="Group 73"/>
          <p:cNvGrpSpPr/>
          <p:nvPr/>
        </p:nvGrpSpPr>
        <p:grpSpPr>
          <a:xfrm>
            <a:off x="6283325" y="4067810"/>
            <a:ext cx="1824355" cy="76200"/>
            <a:chOff x="571472" y="3643314"/>
            <a:chExt cx="1557989" cy="71438"/>
          </a:xfrm>
        </p:grpSpPr>
        <p:sp>
          <p:nvSpPr>
            <p:cNvPr id="32" name="Rounded Rectangle 71"/>
            <p:cNvSpPr/>
            <p:nvPr/>
          </p:nvSpPr>
          <p:spPr>
            <a:xfrm>
              <a:off x="571472" y="3643315"/>
              <a:ext cx="1557989" cy="67763"/>
            </a:xfrm>
            <a:prstGeom prst="round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3" name="Rounded Rectangle 72"/>
            <p:cNvSpPr/>
            <p:nvPr/>
          </p:nvSpPr>
          <p:spPr>
            <a:xfrm>
              <a:off x="571472" y="3643314"/>
              <a:ext cx="142876" cy="71438"/>
            </a:xfrm>
            <a:prstGeom prst="roundRect">
              <a:avLst/>
            </a:prstGeom>
            <a:solidFill>
              <a:srgbClr val="7ACDE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grpSp>
      <p:sp>
        <p:nvSpPr>
          <p:cNvPr id="18457" name="TextBox 35"/>
          <p:cNvSpPr txBox="1"/>
          <p:nvPr/>
        </p:nvSpPr>
        <p:spPr>
          <a:xfrm>
            <a:off x="5994400" y="4140200"/>
            <a:ext cx="2343150" cy="2717800"/>
          </a:xfrm>
          <a:prstGeom prst="rect">
            <a:avLst/>
          </a:prstGeom>
          <a:noFill/>
          <a:ln w="9525">
            <a:noFill/>
          </a:ln>
        </p:spPr>
        <p:txBody>
          <a:bodyPr anchor="t" anchorCtr="0">
            <a:noAutofit/>
          </a:bodyPr>
          <a:p>
            <a:r>
              <a:rPr lang="zh-CN" altLang="zh-CN" sz="1600" dirty="0">
                <a:solidFill>
                  <a:schemeClr val="bg1"/>
                </a:solidFill>
                <a:latin typeface="Arial" panose="020B0604020202020204" pitchFamily="34" charset="0"/>
                <a:ea typeface="Arial" panose="020B0604020202020204" pitchFamily="34" charset="0"/>
              </a:rPr>
              <a:t>This algorithm is specifically designed to detect forgeries in images captured by devices with Color Filter Arrays (CFAs). These artifacts can be indicative of image manipulation. (Function: cfa_artifact</a:t>
            </a:r>
            <a:r>
              <a:rPr lang="en-IN" altLang="zh-CN" sz="1600" dirty="0">
                <a:solidFill>
                  <a:schemeClr val="bg1"/>
                </a:solidFill>
                <a:latin typeface="Arial" panose="020B0604020202020204" pitchFamily="34" charset="0"/>
                <a:ea typeface="Arial" panose="020B0604020202020204" pitchFamily="34" charset="0"/>
              </a:rPr>
              <a:t>)</a:t>
            </a:r>
            <a:endParaRPr lang="en-IN" altLang="zh-CN" sz="1600" dirty="0">
              <a:solidFill>
                <a:schemeClr val="bg1"/>
              </a:solidFill>
              <a:latin typeface="Arial" panose="020B0604020202020204" pitchFamily="34" charset="0"/>
              <a:ea typeface="Arial" panose="020B0604020202020204" pitchFamily="34" charset="0"/>
            </a:endParaRPr>
          </a:p>
        </p:txBody>
      </p:sp>
      <p:sp>
        <p:nvSpPr>
          <p:cNvPr id="18458" name="1 Título"/>
          <p:cNvSpPr txBox="1"/>
          <p:nvPr/>
        </p:nvSpPr>
        <p:spPr>
          <a:xfrm>
            <a:off x="8591550" y="3338830"/>
            <a:ext cx="1971675" cy="819150"/>
          </a:xfrm>
          <a:prstGeom prst="rect">
            <a:avLst/>
          </a:prstGeom>
          <a:noFill/>
          <a:ln w="9525">
            <a:noFill/>
          </a:ln>
        </p:spPr>
        <p:txBody>
          <a:bodyPr anchor="ctr" anchorCtr="0"/>
          <a:p>
            <a:r>
              <a:rPr lang="zh-CN" altLang="en-US" sz="1600" b="1" i="1" u="sng" dirty="0">
                <a:solidFill>
                  <a:schemeClr val="bg1"/>
                </a:solidFill>
                <a:latin typeface="Arial" panose="020B0604020202020204" pitchFamily="34" charset="0"/>
                <a:ea typeface="Arial" panose="020B0604020202020204" pitchFamily="34" charset="0"/>
              </a:rPr>
              <a:t>JPEG Compression Detection</a:t>
            </a:r>
            <a:endParaRPr lang="zh-CN" altLang="en-US" sz="1600" b="1" i="1" u="sng" dirty="0">
              <a:solidFill>
                <a:schemeClr val="bg1"/>
              </a:solidFill>
              <a:latin typeface="Arial" panose="020B0604020202020204" pitchFamily="34" charset="0"/>
              <a:ea typeface="Arial" panose="020B0604020202020204" pitchFamily="34" charset="0"/>
            </a:endParaRPr>
          </a:p>
        </p:txBody>
      </p:sp>
      <p:grpSp>
        <p:nvGrpSpPr>
          <p:cNvPr id="18459" name="Group 73"/>
          <p:cNvGrpSpPr/>
          <p:nvPr/>
        </p:nvGrpSpPr>
        <p:grpSpPr>
          <a:xfrm flipV="1">
            <a:off x="8689975" y="4141470"/>
            <a:ext cx="1824355" cy="76200"/>
            <a:chOff x="571472" y="3643314"/>
            <a:chExt cx="1557989" cy="71438"/>
          </a:xfrm>
        </p:grpSpPr>
        <p:sp>
          <p:nvSpPr>
            <p:cNvPr id="37" name="Rounded Rectangle 71"/>
            <p:cNvSpPr/>
            <p:nvPr/>
          </p:nvSpPr>
          <p:spPr>
            <a:xfrm>
              <a:off x="571472" y="3643315"/>
              <a:ext cx="1557989" cy="67763"/>
            </a:xfrm>
            <a:prstGeom prst="round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sp>
          <p:nvSpPr>
            <p:cNvPr id="38" name="Rounded Rectangle 72"/>
            <p:cNvSpPr/>
            <p:nvPr/>
          </p:nvSpPr>
          <p:spPr>
            <a:xfrm>
              <a:off x="571472" y="3643314"/>
              <a:ext cx="142876" cy="71438"/>
            </a:xfrm>
            <a:prstGeom prst="roundRect">
              <a:avLst/>
            </a:prstGeom>
            <a:solidFill>
              <a:srgbClr val="7ACDE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HN" sz="1800" b="0" i="0" u="none" strike="noStrike" kern="1200" cap="none" spc="0" normalizeH="0" baseline="0" noProof="0" dirty="0">
                <a:ln>
                  <a:noFill/>
                </a:ln>
                <a:solidFill>
                  <a:schemeClr val="bg1"/>
                </a:solidFill>
                <a:effectLst/>
                <a:uLnTx/>
                <a:uFillTx/>
                <a:latin typeface="+mn-lt"/>
                <a:ea typeface="+mn-ea"/>
                <a:cs typeface="+mn-cs"/>
              </a:endParaRPr>
            </a:p>
          </p:txBody>
        </p:sp>
      </p:grpSp>
      <p:sp>
        <p:nvSpPr>
          <p:cNvPr id="18462" name="TextBox 35"/>
          <p:cNvSpPr txBox="1"/>
          <p:nvPr/>
        </p:nvSpPr>
        <p:spPr>
          <a:xfrm>
            <a:off x="8591550" y="4217670"/>
            <a:ext cx="2519680" cy="2336800"/>
          </a:xfrm>
          <a:prstGeom prst="rect">
            <a:avLst/>
          </a:prstGeom>
          <a:noFill/>
          <a:ln w="9525">
            <a:noFill/>
          </a:ln>
        </p:spPr>
        <p:txBody>
          <a:bodyPr anchor="t" anchorCtr="0">
            <a:noAutofit/>
          </a:bodyPr>
          <a:p>
            <a:r>
              <a:rPr lang="zh-CN" altLang="zh-CN" sz="1600" dirty="0">
                <a:solidFill>
                  <a:schemeClr val="bg1"/>
                </a:solidFill>
                <a:latin typeface="Arial" panose="020B0604020202020204" pitchFamily="34" charset="0"/>
                <a:ea typeface="Arial" panose="020B0604020202020204" pitchFamily="34" charset="0"/>
              </a:rPr>
              <a:t>This algorithm analyzes an image to determine if it has been compressed multiple times. Multiple compressions can be a sign of tampering. (Function: jpeg_Compression)</a:t>
            </a:r>
            <a:endParaRPr lang="zh-CN" altLang="zh-CN" sz="1600" dirty="0">
              <a:solidFill>
                <a:schemeClr val="bg1"/>
              </a:solidFill>
              <a:latin typeface="Arial" panose="020B0604020202020204" pitchFamily="34" charset="0"/>
              <a:ea typeface="Arial" panose="020B0604020202020204" pitchFamily="34" charset="0"/>
            </a:endParaRPr>
          </a:p>
        </p:txBody>
      </p:sp>
      <p:pic>
        <p:nvPicPr>
          <p:cNvPr id="4" name="Picture 3"/>
          <p:cNvPicPr>
            <a:picLocks noChangeAspect="1"/>
          </p:cNvPicPr>
          <p:nvPr/>
        </p:nvPicPr>
        <p:blipFill>
          <a:blip r:embed="rId1"/>
          <a:stretch>
            <a:fillRect/>
          </a:stretch>
        </p:blipFill>
        <p:spPr>
          <a:xfrm>
            <a:off x="6050280" y="1306195"/>
            <a:ext cx="2449830" cy="1892300"/>
          </a:xfrm>
          <a:prstGeom prst="rect">
            <a:avLst/>
          </a:prstGeom>
          <a:ln>
            <a:solidFill>
              <a:schemeClr val="tx1"/>
            </a:solidFill>
          </a:ln>
        </p:spPr>
      </p:pic>
      <p:pic>
        <p:nvPicPr>
          <p:cNvPr id="6" name="Picture 5"/>
          <p:cNvPicPr>
            <a:picLocks noChangeAspect="1"/>
          </p:cNvPicPr>
          <p:nvPr/>
        </p:nvPicPr>
        <p:blipFill>
          <a:blip r:embed="rId2"/>
          <a:stretch>
            <a:fillRect/>
          </a:stretch>
        </p:blipFill>
        <p:spPr>
          <a:xfrm>
            <a:off x="8917940" y="1463675"/>
            <a:ext cx="2467610" cy="1815465"/>
          </a:xfrm>
          <a:prstGeom prst="rect">
            <a:avLst/>
          </a:prstGeom>
        </p:spPr>
      </p:pic>
      <p:pic>
        <p:nvPicPr>
          <p:cNvPr id="7" name="Picture 6"/>
          <p:cNvPicPr>
            <a:picLocks noChangeAspect="1"/>
          </p:cNvPicPr>
          <p:nvPr/>
        </p:nvPicPr>
        <p:blipFill>
          <a:blip r:embed="rId3"/>
          <a:stretch>
            <a:fillRect/>
          </a:stretch>
        </p:blipFill>
        <p:spPr>
          <a:xfrm>
            <a:off x="3498215" y="1477645"/>
            <a:ext cx="2183130" cy="1644650"/>
          </a:xfrm>
          <a:prstGeom prst="rect">
            <a:avLst/>
          </a:prstGeom>
        </p:spPr>
      </p:pic>
      <p:pic>
        <p:nvPicPr>
          <p:cNvPr id="8" name="Picture 7"/>
          <p:cNvPicPr>
            <a:picLocks noChangeAspect="1"/>
          </p:cNvPicPr>
          <p:nvPr/>
        </p:nvPicPr>
        <p:blipFill>
          <a:blip r:embed="rId4"/>
          <a:stretch>
            <a:fillRect/>
          </a:stretch>
        </p:blipFill>
        <p:spPr>
          <a:xfrm>
            <a:off x="869950" y="1459865"/>
            <a:ext cx="2400300" cy="1729105"/>
          </a:xfrm>
          <a:prstGeom prst="rect">
            <a:avLst/>
          </a:prstGeom>
        </p:spPr>
      </p:pic>
      <p:sp>
        <p:nvSpPr>
          <p:cNvPr id="9" name="Content Placeholder 8"/>
          <p:cNvSpPr/>
          <p:nvPr>
            <p:ph idx="1"/>
          </p:nvPr>
        </p:nvSpPr>
        <p:spPr>
          <a:xfrm>
            <a:off x="869950" y="2506345"/>
            <a:ext cx="10515600" cy="4351338"/>
          </a:xfrm>
        </p:spPr>
        <p:txBody>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8500" y="365125"/>
            <a:ext cx="10515600" cy="1325563"/>
          </a:xfrm>
        </p:spPr>
        <p:txBody>
          <a:bodyPr/>
          <a:p>
            <a:endParaRPr lang="en-US"/>
          </a:p>
        </p:txBody>
      </p:sp>
      <p:pic>
        <p:nvPicPr>
          <p:cNvPr id="4" name="Content Placeholder 3"/>
          <p:cNvPicPr>
            <a:picLocks noChangeAspect="1"/>
          </p:cNvPicPr>
          <p:nvPr>
            <p:ph idx="1"/>
          </p:nvPr>
        </p:nvPicPr>
        <p:blipFill>
          <a:blip r:embed="rId1"/>
          <a:stretch>
            <a:fillRect/>
          </a:stretch>
        </p:blipFill>
        <p:spPr>
          <a:xfrm>
            <a:off x="-635" y="0"/>
            <a:ext cx="12193270"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flipH="1">
            <a:off x="9982200" y="2065338"/>
            <a:ext cx="2209800" cy="4792663"/>
          </a:xfrm>
          <a:custGeom>
            <a:avLst/>
            <a:gdLst>
              <a:gd name="connsiteX0" fmla="*/ 0 w 2209800"/>
              <a:gd name="connsiteY0" fmla="*/ 0 h 4792863"/>
              <a:gd name="connsiteX1" fmla="*/ 106223 w 2209800"/>
              <a:gd name="connsiteY1" fmla="*/ 6164 h 4792863"/>
              <a:gd name="connsiteX2" fmla="*/ 2209800 w 2209800"/>
              <a:gd name="connsiteY2" fmla="*/ 2684663 h 4792863"/>
              <a:gd name="connsiteX3" fmla="*/ 1452505 w 2209800"/>
              <a:gd name="connsiteY3" fmla="*/ 4666727 h 4792863"/>
              <a:gd name="connsiteX4" fmla="*/ 1321885 w 2209800"/>
              <a:gd name="connsiteY4" fmla="*/ 4792863 h 4792863"/>
              <a:gd name="connsiteX5" fmla="*/ 0 w 2209800"/>
              <a:gd name="connsiteY5" fmla="*/ 4792863 h 479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800" h="4792863">
                <a:moveTo>
                  <a:pt x="0" y="0"/>
                </a:moveTo>
                <a:lnTo>
                  <a:pt x="106223" y="6164"/>
                </a:lnTo>
                <a:cubicBezTo>
                  <a:pt x="1287771" y="144042"/>
                  <a:pt x="2209800" y="1290628"/>
                  <a:pt x="2209800" y="2684663"/>
                </a:cubicBezTo>
                <a:cubicBezTo>
                  <a:pt x="2209800" y="3468809"/>
                  <a:pt x="1918064" y="4174659"/>
                  <a:pt x="1452505" y="4666727"/>
                </a:cubicBezTo>
                <a:lnTo>
                  <a:pt x="1321885" y="4792863"/>
                </a:lnTo>
                <a:lnTo>
                  <a:pt x="0" y="4792863"/>
                </a:lnTo>
                <a:close/>
              </a:path>
            </a:pathLst>
          </a:cu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5" name="等腰三角形 4"/>
          <p:cNvSpPr/>
          <p:nvPr/>
        </p:nvSpPr>
        <p:spPr>
          <a:xfrm rot="10800000">
            <a:off x="7808913" y="0"/>
            <a:ext cx="1600200" cy="762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6" name="等腰三角形 5"/>
          <p:cNvSpPr/>
          <p:nvPr/>
        </p:nvSpPr>
        <p:spPr>
          <a:xfrm rot="2033691">
            <a:off x="9542463" y="1358900"/>
            <a:ext cx="854075" cy="736600"/>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7" name="椭圆 6"/>
          <p:cNvSpPr/>
          <p:nvPr/>
        </p:nvSpPr>
        <p:spPr>
          <a:xfrm>
            <a:off x="10979150" y="928688"/>
            <a:ext cx="254000" cy="254000"/>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8" name="椭圆 7"/>
          <p:cNvSpPr/>
          <p:nvPr/>
        </p:nvSpPr>
        <p:spPr>
          <a:xfrm>
            <a:off x="593725" y="5983288"/>
            <a:ext cx="644525" cy="646113"/>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smtClean="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2" name="Text Box 1"/>
          <p:cNvSpPr txBox="1"/>
          <p:nvPr/>
        </p:nvSpPr>
        <p:spPr>
          <a:xfrm>
            <a:off x="2543810" y="934085"/>
            <a:ext cx="5950585" cy="706755"/>
          </a:xfrm>
          <a:prstGeom prst="rect">
            <a:avLst/>
          </a:prstGeom>
          <a:noFill/>
        </p:spPr>
        <p:txBody>
          <a:bodyPr wrap="square" rtlCol="0">
            <a:spAutoFit/>
          </a:bodyPr>
          <a:p>
            <a:pPr algn="ctr"/>
            <a:r>
              <a:rPr lang="en-US" sz="4000" u="sng">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icrosoft YaHei UI" panose="020B0503020204020204" charset="-122"/>
                <a:ea typeface="Microsoft YaHei UI" panose="020B0503020204020204" charset="-122"/>
              </a:rPr>
              <a:t>CONTENT</a:t>
            </a:r>
            <a:endParaRPr lang="en-US" sz="4000" u="sng">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icrosoft YaHei UI" panose="020B0503020204020204" charset="-122"/>
              <a:ea typeface="Microsoft YaHei UI" panose="020B0503020204020204" charset="-122"/>
            </a:endParaRPr>
          </a:p>
        </p:txBody>
      </p:sp>
      <p:sp>
        <p:nvSpPr>
          <p:cNvPr id="3" name="Text Box 2"/>
          <p:cNvSpPr txBox="1"/>
          <p:nvPr/>
        </p:nvSpPr>
        <p:spPr>
          <a:xfrm>
            <a:off x="1783715" y="1813560"/>
            <a:ext cx="6435090" cy="3692525"/>
          </a:xfrm>
          <a:prstGeom prst="rect">
            <a:avLst/>
          </a:prstGeom>
          <a:noFill/>
        </p:spPr>
        <p:txBody>
          <a:bodyPr wrap="square" rtlCol="0">
            <a:noAutofit/>
          </a:bodyPr>
          <a:p>
            <a:pPr marL="285750" indent="-285750">
              <a:buFont typeface="Arial" panose="020B0604020202020204" pitchFamily="34" charset="0"/>
              <a:buChar char="•"/>
            </a:pPr>
            <a:r>
              <a:rPr lang="en-US" sz="2000">
                <a:solidFill>
                  <a:schemeClr val="bg1"/>
                </a:solidFill>
                <a:latin typeface="Modern No. 20" panose="02070704070505020303" charset="0"/>
                <a:cs typeface="Modern No. 20" panose="02070704070505020303" charset="0"/>
              </a:rPr>
              <a:t>INTRODUCTION </a:t>
            </a:r>
            <a:endParaRPr lang="en-US" sz="2000">
              <a:solidFill>
                <a:schemeClr val="bg1"/>
              </a:solidFill>
              <a:latin typeface="Modern No. 20" panose="02070704070505020303" charset="0"/>
              <a:cs typeface="Modern No. 20" panose="02070704070505020303" charset="0"/>
            </a:endParaRPr>
          </a:p>
          <a:p>
            <a:pPr marL="285750" indent="-285750">
              <a:buFont typeface="Arial" panose="020B0604020202020204" pitchFamily="34" charset="0"/>
              <a:buChar char="•"/>
            </a:pPr>
            <a:r>
              <a:rPr lang="en-US" sz="2000">
                <a:solidFill>
                  <a:schemeClr val="bg1"/>
                </a:solidFill>
                <a:latin typeface="Modern No. 20" panose="02070704070505020303" charset="0"/>
                <a:cs typeface="Modern No. 20" panose="02070704070505020303" charset="0"/>
              </a:rPr>
              <a:t>PROBLEM STATEMENT/REQUIREMENT SPECIFICATION </a:t>
            </a:r>
            <a:endParaRPr lang="en-US" sz="2000">
              <a:solidFill>
                <a:schemeClr val="bg1"/>
              </a:solidFill>
              <a:latin typeface="Modern No. 20" panose="02070704070505020303" charset="0"/>
              <a:cs typeface="Modern No. 20" panose="02070704070505020303" charset="0"/>
            </a:endParaRPr>
          </a:p>
          <a:p>
            <a:pPr marL="285750" indent="-285750">
              <a:buFont typeface="Arial" panose="020B0604020202020204" pitchFamily="34" charset="0"/>
              <a:buChar char="•"/>
            </a:pPr>
            <a:r>
              <a:rPr lang="en-US" sz="2000">
                <a:solidFill>
                  <a:schemeClr val="bg1"/>
                </a:solidFill>
                <a:latin typeface="Modern No. 20" panose="02070704070505020303" charset="0"/>
                <a:cs typeface="Modern No. 20" panose="02070704070505020303" charset="0"/>
              </a:rPr>
              <a:t>RUMOUR DETECTION</a:t>
            </a:r>
            <a:endParaRPr lang="en-US" sz="2000">
              <a:solidFill>
                <a:schemeClr val="bg1"/>
              </a:solidFill>
              <a:latin typeface="Modern No. 20" panose="02070704070505020303" charset="0"/>
              <a:cs typeface="Modern No. 20" panose="02070704070505020303" charset="0"/>
            </a:endParaRPr>
          </a:p>
          <a:p>
            <a:pPr marL="285750" indent="-285750">
              <a:buFont typeface="Arial" panose="020B0604020202020204" pitchFamily="34" charset="0"/>
              <a:buChar char="•"/>
            </a:pPr>
            <a:r>
              <a:rPr lang="en-US" sz="2000">
                <a:solidFill>
                  <a:schemeClr val="bg1"/>
                </a:solidFill>
                <a:latin typeface="Modern No. 20" panose="02070704070505020303" charset="0"/>
                <a:cs typeface="Modern No. 20" panose="02070704070505020303" charset="0"/>
              </a:rPr>
              <a:t>IMAGE FORGERY </a:t>
            </a:r>
            <a:endParaRPr lang="en-US" sz="2000">
              <a:solidFill>
                <a:schemeClr val="bg1"/>
              </a:solidFill>
              <a:latin typeface="Modern No. 20" panose="02070704070505020303" charset="0"/>
              <a:cs typeface="Modern No. 20" panose="02070704070505020303" charset="0"/>
            </a:endParaRPr>
          </a:p>
          <a:p>
            <a:pPr>
              <a:buFont typeface="Arial" panose="020B0604020202020204" pitchFamily="34" charset="0"/>
            </a:pPr>
            <a:endParaRPr lang="en-US" sz="2000">
              <a:solidFill>
                <a:schemeClr val="bg1"/>
              </a:solidFill>
              <a:latin typeface="Modern No. 20" panose="02070704070505020303" charset="0"/>
              <a:cs typeface="Modern No. 20" panose="02070704070505020303" charset="0"/>
            </a:endParaRPr>
          </a:p>
          <a:p>
            <a:endParaRPr lang="en-US">
              <a:solidFill>
                <a:schemeClr val="bg1"/>
              </a:solidFill>
            </a:endParaRPr>
          </a:p>
          <a:p>
            <a:endParaRPr 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3" name="Title 2"/>
          <p:cNvSpPr>
            <a:spLocks noGrp="1"/>
          </p:cNvSpPr>
          <p:nvPr>
            <p:ph type="title"/>
          </p:nvPr>
        </p:nvSpPr>
        <p:spPr>
          <a:xfrm>
            <a:off x="-635" y="0"/>
            <a:ext cx="12193270" cy="6857365"/>
          </a:xfrm>
          <a:solidFill>
            <a:srgbClr val="353F48"/>
          </a:solidFill>
        </p:spPr>
        <p:txBody>
          <a:bodyPr/>
          <a:p>
            <a:endParaRPr lang="en-US"/>
          </a:p>
        </p:txBody>
      </p:sp>
      <p:sp>
        <p:nvSpPr>
          <p:cNvPr id="7" name="任意多边形 6"/>
          <p:cNvSpPr/>
          <p:nvPr/>
        </p:nvSpPr>
        <p:spPr>
          <a:xfrm flipH="1">
            <a:off x="-1270" y="0"/>
            <a:ext cx="8851265" cy="6743700"/>
          </a:xfrm>
          <a:custGeom>
            <a:avLst/>
            <a:gdLst>
              <a:gd name="connsiteX0" fmla="*/ 8729118 w 8729118"/>
              <a:gd name="connsiteY0" fmla="*/ 0 h 6858000"/>
              <a:gd name="connsiteX1" fmla="*/ 1707991 w 8729118"/>
              <a:gd name="connsiteY1" fmla="*/ 0 h 6858000"/>
              <a:gd name="connsiteX2" fmla="*/ 1565326 w 8729118"/>
              <a:gd name="connsiteY2" fmla="*/ 136018 h 6858000"/>
              <a:gd name="connsiteX3" fmla="*/ 0 w 8729118"/>
              <a:gd name="connsiteY3" fmla="*/ 3915049 h 6858000"/>
              <a:gd name="connsiteX4" fmla="*/ 824659 w 8729118"/>
              <a:gd name="connsiteY4" fmla="*/ 6768442 h 6858000"/>
              <a:gd name="connsiteX5" fmla="*/ 886341 w 8729118"/>
              <a:gd name="connsiteY5" fmla="*/ 6858000 h 6858000"/>
              <a:gd name="connsiteX6" fmla="*/ 8729118 w 872911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9118" h="6858000">
                <a:moveTo>
                  <a:pt x="8729118" y="0"/>
                </a:moveTo>
                <a:lnTo>
                  <a:pt x="1707991" y="0"/>
                </a:lnTo>
                <a:lnTo>
                  <a:pt x="1565326" y="136018"/>
                </a:lnTo>
                <a:cubicBezTo>
                  <a:pt x="598188" y="1103157"/>
                  <a:pt x="0" y="2439246"/>
                  <a:pt x="0" y="3915049"/>
                </a:cubicBezTo>
                <a:cubicBezTo>
                  <a:pt x="0" y="4964254"/>
                  <a:pt x="302344" y="5942842"/>
                  <a:pt x="824659" y="6768442"/>
                </a:cubicBezTo>
                <a:lnTo>
                  <a:pt x="886341" y="6858000"/>
                </a:lnTo>
                <a:lnTo>
                  <a:pt x="8729118" y="6858000"/>
                </a:lnTo>
                <a:close/>
              </a:path>
            </a:pathLst>
          </a:cu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任意多边形 7"/>
          <p:cNvSpPr/>
          <p:nvPr/>
        </p:nvSpPr>
        <p:spPr>
          <a:xfrm flipH="1">
            <a:off x="405765" y="466090"/>
            <a:ext cx="7806055" cy="6277610"/>
          </a:xfrm>
          <a:custGeom>
            <a:avLst/>
            <a:gdLst>
              <a:gd name="connsiteX0" fmla="*/ 3807040 w 7347524"/>
              <a:gd name="connsiteY0" fmla="*/ 0 h 6606402"/>
              <a:gd name="connsiteX1" fmla="*/ 0 w 7347524"/>
              <a:gd name="connsiteY1" fmla="*/ 3807040 h 6606402"/>
              <a:gd name="connsiteX2" fmla="*/ 1082956 w 7347524"/>
              <a:gd name="connsiteY2" fmla="*/ 6466538 h 6606402"/>
              <a:gd name="connsiteX3" fmla="*/ 1227052 w 7347524"/>
              <a:gd name="connsiteY3" fmla="*/ 6606402 h 6606402"/>
              <a:gd name="connsiteX4" fmla="*/ 6386340 w 7347524"/>
              <a:gd name="connsiteY4" fmla="*/ 6606402 h 6606402"/>
              <a:gd name="connsiteX5" fmla="*/ 6402515 w 7347524"/>
              <a:gd name="connsiteY5" fmla="*/ 6592211 h 6606402"/>
              <a:gd name="connsiteX6" fmla="*/ 7323871 w 7347524"/>
              <a:gd name="connsiteY6" fmla="*/ 5267529 h 6606402"/>
              <a:gd name="connsiteX7" fmla="*/ 7347524 w 7347524"/>
              <a:gd name="connsiteY7" fmla="*/ 5205878 h 6606402"/>
              <a:gd name="connsiteX8" fmla="*/ 7347524 w 7347524"/>
              <a:gd name="connsiteY8" fmla="*/ 2407900 h 6606402"/>
              <a:gd name="connsiteX9" fmla="*/ 7314904 w 7347524"/>
              <a:gd name="connsiteY9" fmla="*/ 2325169 h 6606402"/>
              <a:gd name="connsiteX10" fmla="*/ 3807040 w 7347524"/>
              <a:gd name="connsiteY10" fmla="*/ 0 h 660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7524" h="6606402">
                <a:moveTo>
                  <a:pt x="3807040" y="0"/>
                </a:moveTo>
                <a:cubicBezTo>
                  <a:pt x="1704470" y="0"/>
                  <a:pt x="0" y="1704470"/>
                  <a:pt x="0" y="3807040"/>
                </a:cubicBezTo>
                <a:cubicBezTo>
                  <a:pt x="0" y="4841899"/>
                  <a:pt x="412906" y="5780319"/>
                  <a:pt x="1082956" y="6466538"/>
                </a:cubicBezTo>
                <a:lnTo>
                  <a:pt x="1227052" y="6606402"/>
                </a:lnTo>
                <a:lnTo>
                  <a:pt x="6386340" y="6606402"/>
                </a:lnTo>
                <a:lnTo>
                  <a:pt x="6402515" y="6592211"/>
                </a:lnTo>
                <a:cubicBezTo>
                  <a:pt x="6797156" y="6224288"/>
                  <a:pt x="7113516" y="5773487"/>
                  <a:pt x="7323871" y="5267529"/>
                </a:cubicBezTo>
                <a:lnTo>
                  <a:pt x="7347524" y="5205878"/>
                </a:lnTo>
                <a:lnTo>
                  <a:pt x="7347524" y="2407900"/>
                </a:lnTo>
                <a:lnTo>
                  <a:pt x="7314904" y="2325169"/>
                </a:lnTo>
                <a:cubicBezTo>
                  <a:pt x="6736964" y="958765"/>
                  <a:pt x="5383968" y="0"/>
                  <a:pt x="3807040" y="0"/>
                </a:cubicBezTo>
                <a:close/>
              </a:path>
            </a:pathLst>
          </a:custGeom>
          <a:solidFill>
            <a:srgbClr val="304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椭圆 8"/>
          <p:cNvSpPr/>
          <p:nvPr/>
        </p:nvSpPr>
        <p:spPr>
          <a:xfrm flipV="1">
            <a:off x="5442585" y="205423"/>
            <a:ext cx="1306513" cy="1306513"/>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653" name="文本框 9"/>
          <p:cNvSpPr txBox="1"/>
          <p:nvPr/>
        </p:nvSpPr>
        <p:spPr>
          <a:xfrm flipH="1">
            <a:off x="872490" y="2260600"/>
            <a:ext cx="6386830" cy="6977380"/>
          </a:xfrm>
          <a:prstGeom prst="rect">
            <a:avLst/>
          </a:prstGeom>
          <a:noFill/>
          <a:ln w="9525">
            <a:noFill/>
          </a:ln>
        </p:spPr>
        <p:txBody>
          <a:bodyPr anchor="t" anchorCtr="0">
            <a:noAutofit/>
          </a:bodyPr>
          <a:p>
            <a:pPr marL="285750" indent="-285750" algn="ctr">
              <a:buFont typeface="Arial" panose="020B0604020202020204" pitchFamily="34" charset="0"/>
              <a:buChar char="•"/>
            </a:pPr>
            <a:r>
              <a:rPr lang="zh-CN" altLang="zh-CN" sz="1400" dirty="0">
                <a:solidFill>
                  <a:schemeClr val="bg1"/>
                </a:solidFill>
                <a:latin typeface="Arial Narrow" panose="020B0606020202030204" charset="0"/>
                <a:ea typeface="Arial" panose="020B0604020202020204" pitchFamily="34" charset="0"/>
                <a:cs typeface="Arial Narrow" panose="020B0606020202030204" charset="0"/>
                <a:sym typeface="+mn-ea"/>
              </a:rPr>
              <a:t>F</a:t>
            </a:r>
            <a:r>
              <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rPr>
              <a:t>ake images and rumors are everywhere online, making it hard to know what's real.</a:t>
            </a: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algn="ctr">
              <a:buFont typeface="Arial" panose="020B0604020202020204" pitchFamily="34" charset="0"/>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r>
              <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rPr>
              <a:t>This hurts trust and makes it confusing to find good information.</a:t>
            </a: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algn="ctr">
              <a:buFont typeface="Arial" panose="020B0604020202020204" pitchFamily="34" charset="0"/>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algn="ctr">
              <a:buFont typeface="Arial" panose="020B0604020202020204" pitchFamily="34" charset="0"/>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r>
              <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rPr>
              <a:t>We use special tools to find fake images and stop rumors from spreading.</a:t>
            </a: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algn="ctr">
              <a:buFont typeface="Arial" panose="020B0604020202020204" pitchFamily="34" charset="0"/>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endPar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r>
              <a:rPr lang="zh-CN" altLang="zh-CN" sz="1600" dirty="0">
                <a:solidFill>
                  <a:schemeClr val="bg1"/>
                </a:solidFill>
                <a:latin typeface="Arial Narrow" panose="020B0606020202030204" charset="0"/>
                <a:ea typeface="Arial" panose="020B0604020202020204" pitchFamily="34" charset="0"/>
                <a:cs typeface="Arial Narrow" panose="020B0606020202030204" charset="0"/>
                <a:sym typeface="+mn-ea"/>
              </a:rPr>
              <a:t>This helps people make better decisions onlin</a:t>
            </a:r>
            <a:r>
              <a:rPr lang="zh-CN" altLang="zh-CN" sz="1400" dirty="0">
                <a:solidFill>
                  <a:schemeClr val="bg1"/>
                </a:solidFill>
                <a:latin typeface="Arial Narrow" panose="020B0606020202030204" charset="0"/>
                <a:ea typeface="Arial" panose="020B0604020202020204" pitchFamily="34" charset="0"/>
                <a:cs typeface="Arial Narrow" panose="020B0606020202030204" charset="0"/>
                <a:sym typeface="+mn-ea"/>
              </a:rPr>
              <a:t>e.</a:t>
            </a:r>
            <a:endParaRPr lang="zh-CN" altLang="zh-CN" sz="1400" dirty="0">
              <a:solidFill>
                <a:schemeClr val="bg1"/>
              </a:solidFill>
              <a:latin typeface="Arial Narrow" panose="020B0606020202030204" charset="0"/>
              <a:ea typeface="Arial" panose="020B0604020202020204" pitchFamily="34" charset="0"/>
              <a:cs typeface="Arial Narrow" panose="020B0606020202030204" charset="0"/>
              <a:sym typeface="+mn-ea"/>
            </a:endParaRPr>
          </a:p>
          <a:p>
            <a:pPr marL="285750" indent="-285750" algn="ctr">
              <a:buFont typeface="Arial" panose="020B0604020202020204" pitchFamily="34" charset="0"/>
              <a:buChar char="•"/>
            </a:pPr>
            <a:endParaRPr lang="zh-CN" altLang="zh-CN" sz="1400" dirty="0">
              <a:solidFill>
                <a:schemeClr val="bg1"/>
              </a:solidFill>
              <a:latin typeface="Arial Narrow" panose="020B0606020202030204" charset="0"/>
              <a:ea typeface="Arial" panose="020B0604020202020204" pitchFamily="34" charset="0"/>
              <a:cs typeface="Arial Narrow" panose="020B0606020202030204" charset="0"/>
              <a:sym typeface="+mn-ea"/>
            </a:endParaRPr>
          </a:p>
        </p:txBody>
      </p:sp>
      <p:sp>
        <p:nvSpPr>
          <p:cNvPr id="27654" name="文本框 10"/>
          <p:cNvSpPr txBox="1"/>
          <p:nvPr/>
        </p:nvSpPr>
        <p:spPr>
          <a:xfrm flipH="1">
            <a:off x="872490" y="5528310"/>
            <a:ext cx="5581650" cy="1013460"/>
          </a:xfrm>
          <a:prstGeom prst="rect">
            <a:avLst/>
          </a:prstGeom>
          <a:noFill/>
          <a:ln w="9525">
            <a:noFill/>
          </a:ln>
        </p:spPr>
        <p:txBody>
          <a:bodyPr anchor="t" anchorCtr="0">
            <a:noAutofit/>
          </a:bodyPr>
          <a:p>
            <a:pPr algn="ctr"/>
            <a:r>
              <a:rPr lang="en-US" altLang="zh-CN"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rPr>
              <a:t>INTRODUCTION</a:t>
            </a:r>
            <a:endParaRPr lang="en-US" altLang="zh-CN" sz="36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a typeface="Arial" panose="020B0604020202020204" pitchFamily="34" charset="0"/>
            </a:endParaRPr>
          </a:p>
        </p:txBody>
      </p:sp>
      <p:cxnSp>
        <p:nvCxnSpPr>
          <p:cNvPr id="12" name="直接连接符 11"/>
          <p:cNvCxnSpPr/>
          <p:nvPr/>
        </p:nvCxnSpPr>
        <p:spPr>
          <a:xfrm flipH="1">
            <a:off x="3095625" y="5527993"/>
            <a:ext cx="857250" cy="0"/>
          </a:xfrm>
          <a:prstGeom prst="line">
            <a:avLst/>
          </a:prstGeom>
          <a:ln w="28575">
            <a:solidFill>
              <a:srgbClr val="8DBE67"/>
            </a:solidFill>
          </a:ln>
        </p:spPr>
        <p:style>
          <a:lnRef idx="1">
            <a:schemeClr val="accent1"/>
          </a:lnRef>
          <a:fillRef idx="0">
            <a:schemeClr val="accent1"/>
          </a:fillRef>
          <a:effectRef idx="0">
            <a:schemeClr val="accent1"/>
          </a:effectRef>
          <a:fontRef idx="minor">
            <a:schemeClr val="tx1"/>
          </a:fontRef>
        </p:style>
      </p:cxnSp>
      <p:pic>
        <p:nvPicPr>
          <p:cNvPr id="11" name="Content Placeholder 10"/>
          <p:cNvPicPr>
            <a:picLocks noChangeAspect="1"/>
          </p:cNvPicPr>
          <p:nvPr>
            <p:ph idx="1"/>
          </p:nvPr>
        </p:nvPicPr>
        <p:blipFill>
          <a:blip r:embed="rId1"/>
          <a:srcRect/>
          <a:stretch>
            <a:fillRect/>
          </a:stretch>
        </p:blipFill>
        <p:spPr>
          <a:xfrm>
            <a:off x="5085715" y="205105"/>
            <a:ext cx="2004060" cy="130683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任意多边形 6"/>
          <p:cNvSpPr/>
          <p:nvPr/>
        </p:nvSpPr>
        <p:spPr>
          <a:xfrm>
            <a:off x="7250113" y="1179513"/>
            <a:ext cx="4460875" cy="3249613"/>
          </a:xfrm>
          <a:custGeom>
            <a:avLst/>
            <a:gdLst>
              <a:gd name="connsiteX0" fmla="*/ 982212 w 4460064"/>
              <a:gd name="connsiteY0" fmla="*/ 0 h 3249450"/>
              <a:gd name="connsiteX1" fmla="*/ 4460064 w 4460064"/>
              <a:gd name="connsiteY1" fmla="*/ 0 h 3249450"/>
              <a:gd name="connsiteX2" fmla="*/ 4460064 w 4460064"/>
              <a:gd name="connsiteY2" fmla="*/ 3249450 h 3249450"/>
              <a:gd name="connsiteX3" fmla="*/ 0 w 4460064"/>
              <a:gd name="connsiteY3" fmla="*/ 3249450 h 3249450"/>
            </a:gdLst>
            <a:ahLst/>
            <a:cxnLst>
              <a:cxn ang="0">
                <a:pos x="connsiteX0" y="connsiteY0"/>
              </a:cxn>
              <a:cxn ang="0">
                <a:pos x="connsiteX1" y="connsiteY1"/>
              </a:cxn>
              <a:cxn ang="0">
                <a:pos x="connsiteX2" y="connsiteY2"/>
              </a:cxn>
              <a:cxn ang="0">
                <a:pos x="connsiteX3" y="connsiteY3"/>
              </a:cxn>
            </a:cxnLst>
            <a:rect l="l" t="t" r="r" b="b"/>
            <a:pathLst>
              <a:path w="4460064" h="3249450">
                <a:moveTo>
                  <a:pt x="982212" y="0"/>
                </a:moveTo>
                <a:lnTo>
                  <a:pt x="4460064" y="0"/>
                </a:lnTo>
                <a:lnTo>
                  <a:pt x="4460064" y="3249450"/>
                </a:lnTo>
                <a:lnTo>
                  <a:pt x="0" y="3249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8" name="任意多边形 7"/>
          <p:cNvSpPr/>
          <p:nvPr/>
        </p:nvSpPr>
        <p:spPr>
          <a:xfrm>
            <a:off x="6125210" y="1106170"/>
            <a:ext cx="6066790" cy="5363845"/>
          </a:xfrm>
          <a:custGeom>
            <a:avLst/>
            <a:gdLst>
              <a:gd name="connsiteX0" fmla="*/ 982212 w 4460064"/>
              <a:gd name="connsiteY0" fmla="*/ 0 h 3249450"/>
              <a:gd name="connsiteX1" fmla="*/ 4460064 w 4460064"/>
              <a:gd name="connsiteY1" fmla="*/ 0 h 3249450"/>
              <a:gd name="connsiteX2" fmla="*/ 4460064 w 4460064"/>
              <a:gd name="connsiteY2" fmla="*/ 3249450 h 3249450"/>
              <a:gd name="connsiteX3" fmla="*/ 0 w 4460064"/>
              <a:gd name="connsiteY3" fmla="*/ 3249450 h 3249450"/>
            </a:gdLst>
            <a:ahLst/>
            <a:cxnLst>
              <a:cxn ang="0">
                <a:pos x="connsiteX0" y="connsiteY0"/>
              </a:cxn>
              <a:cxn ang="0">
                <a:pos x="connsiteX1" y="connsiteY1"/>
              </a:cxn>
              <a:cxn ang="0">
                <a:pos x="connsiteX2" y="connsiteY2"/>
              </a:cxn>
              <a:cxn ang="0">
                <a:pos x="connsiteX3" y="connsiteY3"/>
              </a:cxn>
            </a:cxnLst>
            <a:rect l="l" t="t" r="r" b="b"/>
            <a:pathLst>
              <a:path w="4460064" h="3249450">
                <a:moveTo>
                  <a:pt x="982212" y="0"/>
                </a:moveTo>
                <a:lnTo>
                  <a:pt x="4460064" y="0"/>
                </a:lnTo>
                <a:lnTo>
                  <a:pt x="4460064" y="3249450"/>
                </a:lnTo>
                <a:lnTo>
                  <a:pt x="0" y="3249450"/>
                </a:lnTo>
                <a:close/>
              </a:path>
            </a:pathLst>
          </a:cu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5604" name="矩形 68"/>
          <p:cNvSpPr/>
          <p:nvPr/>
        </p:nvSpPr>
        <p:spPr>
          <a:xfrm>
            <a:off x="8199755" y="2353310"/>
            <a:ext cx="3754120" cy="2075180"/>
          </a:xfrm>
          <a:prstGeom prst="rect">
            <a:avLst/>
          </a:prstGeom>
          <a:noFill/>
          <a:ln w="9525">
            <a:noFill/>
          </a:ln>
        </p:spPr>
        <p:txBody>
          <a:bodyPr wrap="square" anchor="t" anchorCtr="0">
            <a:noAutofit/>
          </a:bodyPr>
          <a:p>
            <a:pPr algn="just"/>
            <a:r>
              <a:rPr lang="zh-CN" altLang="zh-CN" sz="1600" dirty="0">
                <a:solidFill>
                  <a:srgbClr val="FFFFFF"/>
                </a:solidFill>
                <a:latin typeface="Arial" panose="020B0604020202020204" pitchFamily="34" charset="0"/>
                <a:ea typeface="等线" pitchFamily="2" charset="-122"/>
              </a:rPr>
              <a:t>.</a:t>
            </a:r>
            <a:endParaRPr lang="zh-CN" altLang="zh-CN" sz="1600" dirty="0">
              <a:solidFill>
                <a:srgbClr val="FFFFFF"/>
              </a:solidFill>
              <a:latin typeface="Arial" panose="020B0604020202020204" pitchFamily="34" charset="0"/>
              <a:ea typeface="Arial" panose="020B0604020202020204" pitchFamily="34" charset="0"/>
            </a:endParaRPr>
          </a:p>
        </p:txBody>
      </p:sp>
      <p:sp>
        <p:nvSpPr>
          <p:cNvPr id="25605" name="文本框 69"/>
          <p:cNvSpPr txBox="1"/>
          <p:nvPr/>
        </p:nvSpPr>
        <p:spPr>
          <a:xfrm>
            <a:off x="7025640" y="1180465"/>
            <a:ext cx="5036820" cy="4975860"/>
          </a:xfrm>
          <a:prstGeom prst="rect">
            <a:avLst/>
          </a:prstGeom>
          <a:noFill/>
          <a:ln w="9525">
            <a:noFill/>
          </a:ln>
        </p:spPr>
        <p:txBody>
          <a:bodyPr wrap="square" anchor="t" anchorCtr="0">
            <a:noAutofit/>
          </a:bodyPr>
          <a:p>
            <a:pPr algn="ctr"/>
            <a:r>
              <a:rPr lang="en-US" altLang="zh-CN" sz="2000" u="sng" dirty="0">
                <a:latin typeface="Arial Black" panose="020B0A04020102020204" charset="0"/>
                <a:ea typeface="Arial" panose="020B0604020202020204" pitchFamily="34" charset="0"/>
                <a:cs typeface="Arial Black" panose="020B0A04020102020204" charset="0"/>
              </a:rPr>
              <a:t>PROBLEM STATEMENT</a:t>
            </a:r>
            <a:endParaRPr lang="en-US" altLang="zh-CN" sz="2000" b="1" u="sng" dirty="0">
              <a:solidFill>
                <a:schemeClr val="accent3"/>
              </a:solidFill>
              <a:effectLst>
                <a:outerShdw blurRad="12700" dist="38100" dir="2700000" algn="tl" rotWithShape="0">
                  <a:schemeClr val="bg1">
                    <a:lumMod val="50000"/>
                  </a:schemeClr>
                </a:outerShdw>
              </a:effectLst>
              <a:latin typeface="Arial Black" panose="020B0A04020102020204" charset="0"/>
              <a:ea typeface="Arial" panose="020B0604020202020204" pitchFamily="34" charset="0"/>
              <a:cs typeface="Arial Black" panose="020B0A04020102020204" charset="0"/>
            </a:endParaRPr>
          </a:p>
          <a:p>
            <a:pPr algn="ctr"/>
            <a:endParaRPr lang="en-US" altLang="zh-CN" sz="1600" b="1" u="sng" dirty="0">
              <a:solidFill>
                <a:schemeClr val="accent3"/>
              </a:solidFill>
              <a:effectLst>
                <a:outerShdw blurRad="12700" dist="38100" dir="2700000" algn="tl" rotWithShape="0">
                  <a:schemeClr val="bg1">
                    <a:lumMod val="50000"/>
                  </a:schemeClr>
                </a:outerShdw>
              </a:effectLst>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There has been chaos these days since there is a lot of image forgery and fake news spreading</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around the world. The internet users are unable to detect what to trust and what not to. They</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believe in what they see and this way rumors spread.</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So through this project we are trying to help the users to detect fake news or links and</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photoshopped images. We believe that this project will be of great assistance to the users and</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they will not be fooled or trolled by the unethical users who try to spread fake news or try to</a:t>
            </a:r>
            <a:endParaRPr lang="en-US" altLang="zh-CN" sz="1600" dirty="0">
              <a:latin typeface="Arial Black" panose="020B0A04020102020204" charset="0"/>
              <a:ea typeface="Arial" panose="020B0604020202020204" pitchFamily="34" charset="0"/>
              <a:cs typeface="Arial Black" panose="020B0A04020102020204" charset="0"/>
            </a:endParaRPr>
          </a:p>
          <a:p>
            <a:pPr algn="ctr"/>
            <a:r>
              <a:rPr lang="en-US" altLang="zh-CN" sz="1600" dirty="0">
                <a:latin typeface="Arial Black" panose="020B0A04020102020204" charset="0"/>
                <a:ea typeface="Arial" panose="020B0604020202020204" pitchFamily="34" charset="0"/>
                <a:cs typeface="Arial Black" panose="020B0A04020102020204" charset="0"/>
              </a:rPr>
              <a:t>profit themselves by the loss of some person</a:t>
            </a:r>
            <a:endParaRPr lang="en-US" altLang="zh-CN" sz="1600" dirty="0">
              <a:latin typeface="Arial Black" panose="020B0A04020102020204" charset="0"/>
              <a:ea typeface="Arial" panose="020B0604020202020204" pitchFamily="34" charset="0"/>
              <a:cs typeface="Arial Black" panose="020B0A04020102020204" charset="0"/>
            </a:endParaRPr>
          </a:p>
        </p:txBody>
      </p:sp>
      <p:sp>
        <p:nvSpPr>
          <p:cNvPr id="25606" name="文本框 70"/>
          <p:cNvSpPr txBox="1"/>
          <p:nvPr/>
        </p:nvSpPr>
        <p:spPr>
          <a:xfrm>
            <a:off x="1355725" y="5221288"/>
            <a:ext cx="9482138" cy="306705"/>
          </a:xfrm>
          <a:prstGeom prst="rect">
            <a:avLst/>
          </a:prstGeom>
          <a:noFill/>
          <a:ln w="9525">
            <a:noFill/>
          </a:ln>
        </p:spPr>
        <p:txBody>
          <a:bodyPr anchor="t" anchorCtr="0">
            <a:spAutoFit/>
          </a:bodyPr>
          <a:p>
            <a:endParaRPr lang="zh-CN" altLang="zh-CN" sz="1400" dirty="0">
              <a:solidFill>
                <a:schemeClr val="bg1"/>
              </a:solidFill>
              <a:latin typeface="Arial" panose="020B0604020202020204" pitchFamily="34" charset="0"/>
              <a:ea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635" y="985520"/>
            <a:ext cx="7411085" cy="5577840"/>
          </a:xfrm>
          <a:prstGeom prst="parallelogram">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35" name="椭圆 34"/>
          <p:cNvSpPr/>
          <p:nvPr/>
        </p:nvSpPr>
        <p:spPr>
          <a:xfrm>
            <a:off x="3799523" y="1155700"/>
            <a:ext cx="4619625" cy="4619625"/>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5362" name="组合 33"/>
          <p:cNvGrpSpPr/>
          <p:nvPr/>
        </p:nvGrpSpPr>
        <p:grpSpPr>
          <a:xfrm>
            <a:off x="-290512" y="4116388"/>
            <a:ext cx="4527550" cy="3462337"/>
            <a:chOff x="-290449" y="3324849"/>
            <a:chExt cx="5561545" cy="4254420"/>
          </a:xfrm>
        </p:grpSpPr>
        <p:grpSp>
          <p:nvGrpSpPr>
            <p:cNvPr id="15363"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365"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368" name="组合 8"/>
            <p:cNvGrpSpPr/>
            <p:nvPr/>
          </p:nvGrpSpPr>
          <p:grpSpPr>
            <a:xfrm rot="5400000">
              <a:off x="3000942" y="4677395"/>
              <a:ext cx="2160252" cy="2159925"/>
              <a:chOff x="9579914" y="4258290"/>
              <a:chExt cx="2944317" cy="2943871"/>
            </a:xfrm>
          </p:grpSpPr>
          <p:cxnSp>
            <p:nvCxnSpPr>
              <p:cNvPr id="10" name="直接连接符 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15370"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373" name="组合 13"/>
            <p:cNvGrpSpPr/>
            <p:nvPr/>
          </p:nvGrpSpPr>
          <p:grpSpPr>
            <a:xfrm rot="5400000">
              <a:off x="522348" y="3764108"/>
              <a:ext cx="2160252" cy="2159925"/>
              <a:chOff x="9579914" y="4258290"/>
              <a:chExt cx="2944317" cy="2943871"/>
            </a:xfrm>
          </p:grpSpPr>
          <p:cxnSp>
            <p:nvCxnSpPr>
              <p:cNvPr id="15" name="直接连接符 14"/>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15375"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378" name="组合 18"/>
            <p:cNvGrpSpPr/>
            <p:nvPr/>
          </p:nvGrpSpPr>
          <p:grpSpPr>
            <a:xfrm rot="5400000">
              <a:off x="-290568" y="4178378"/>
              <a:ext cx="1579097" cy="1578858"/>
              <a:chOff x="9579914" y="4258290"/>
              <a:chExt cx="2944317" cy="2943871"/>
            </a:xfrm>
          </p:grpSpPr>
          <p:cxnSp>
            <p:nvCxnSpPr>
              <p:cNvPr id="20" name="直接连接符 1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15380"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383" name="组合 23"/>
            <p:cNvGrpSpPr/>
            <p:nvPr/>
          </p:nvGrpSpPr>
          <p:grpSpPr>
            <a:xfrm rot="5400000">
              <a:off x="-40702" y="5276874"/>
              <a:ext cx="1579097" cy="1578858"/>
              <a:chOff x="9579914" y="4258290"/>
              <a:chExt cx="2944317" cy="2943871"/>
            </a:xfrm>
          </p:grpSpPr>
          <p:cxnSp>
            <p:nvCxnSpPr>
              <p:cNvPr id="25" name="直接连接符 24"/>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15385"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8" y="3061249"/>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388" name="组合 28"/>
            <p:cNvGrpSpPr/>
            <p:nvPr/>
          </p:nvGrpSpPr>
          <p:grpSpPr>
            <a:xfrm rot="5400000">
              <a:off x="839095" y="6000282"/>
              <a:ext cx="1579097" cy="1578858"/>
              <a:chOff x="9579914" y="4258290"/>
              <a:chExt cx="2944317" cy="2943871"/>
            </a:xfrm>
          </p:grpSpPr>
          <p:cxnSp>
            <p:nvCxnSpPr>
              <p:cNvPr id="30" name="直接连接符 2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15390"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9161463" y="27940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9923463" y="1384300"/>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95" name="文本框 128"/>
          <p:cNvSpPr txBox="1"/>
          <p:nvPr/>
        </p:nvSpPr>
        <p:spPr>
          <a:xfrm>
            <a:off x="4614545" y="3840480"/>
            <a:ext cx="3350260" cy="1749425"/>
          </a:xfrm>
          <a:prstGeom prst="rect">
            <a:avLst/>
          </a:prstGeom>
          <a:noFill/>
          <a:ln w="9525">
            <a:noFill/>
          </a:ln>
        </p:spPr>
        <p:txBody>
          <a:bodyPr wrap="square" anchor="t" anchorCtr="0">
            <a:noAutofit/>
          </a:bodyPr>
          <a:p>
            <a:pPr algn="just"/>
            <a:r>
              <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rPr>
              <a:t>FAKE NEWS</a:t>
            </a:r>
            <a:endPar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endParaRPr>
          </a:p>
          <a:p>
            <a:pPr algn="just"/>
            <a:r>
              <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rPr>
              <a:t>DETECTION </a:t>
            </a:r>
            <a:endPar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endParaRPr>
          </a:p>
        </p:txBody>
      </p:sp>
      <p:pic>
        <p:nvPicPr>
          <p:cNvPr id="2" name="Content Placeholder 1"/>
          <p:cNvPicPr>
            <a:picLocks noChangeAspect="1"/>
          </p:cNvPicPr>
          <p:nvPr>
            <p:ph idx="1"/>
          </p:nvPr>
        </p:nvPicPr>
        <p:blipFill>
          <a:blip r:embed="rId1"/>
          <a:srcRect l="22911" t="11893" r="24477" b="12403"/>
          <a:stretch>
            <a:fillRect/>
          </a:stretch>
        </p:blipFill>
        <p:spPr>
          <a:xfrm>
            <a:off x="4226560" y="1530350"/>
            <a:ext cx="3540125" cy="2159000"/>
          </a:xfrm>
          <a:prstGeom prst="ellipse">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128"/>
          <p:cNvSpPr txBox="1"/>
          <p:nvPr/>
        </p:nvSpPr>
        <p:spPr>
          <a:xfrm>
            <a:off x="173038" y="266700"/>
            <a:ext cx="2589212" cy="521970"/>
          </a:xfrm>
          <a:prstGeom prst="rect">
            <a:avLst/>
          </a:prstGeom>
          <a:noFill/>
          <a:ln w="9525">
            <a:noFill/>
          </a:ln>
        </p:spPr>
        <p:txBody>
          <a:bodyPr anchor="t" anchorCtr="0">
            <a:spAutoFit/>
          </a:bodyPr>
          <a:p>
            <a:r>
              <a:rPr lang="zh-CN" altLang="en-US" sz="2800" b="1" u="sng" dirty="0">
                <a:solidFill>
                  <a:srgbClr val="FFFFFF"/>
                </a:solidFill>
                <a:latin typeface="Arial" panose="020B0604020202020204" pitchFamily="34" charset="0"/>
                <a:ea typeface="Arial" panose="020B0604020202020204" pitchFamily="34" charset="0"/>
              </a:rPr>
              <a:t>Program Flow:</a:t>
            </a:r>
            <a:endParaRPr lang="zh-CN" altLang="en-US" sz="2800" b="1" u="sng" dirty="0">
              <a:solidFill>
                <a:srgbClr val="FFFFFF"/>
              </a:solidFill>
              <a:latin typeface="Arial" panose="020B0604020202020204" pitchFamily="34" charset="0"/>
              <a:ea typeface="Arial" panose="020B0604020202020204" pitchFamily="34" charset="0"/>
            </a:endParaRPr>
          </a:p>
        </p:txBody>
      </p:sp>
      <p:sp>
        <p:nvSpPr>
          <p:cNvPr id="5" name="矩形 4"/>
          <p:cNvSpPr/>
          <p:nvPr/>
        </p:nvSpPr>
        <p:spPr>
          <a:xfrm>
            <a:off x="0" y="285750"/>
            <a:ext cx="123825" cy="35242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a:off x="1635125" y="3810000"/>
            <a:ext cx="2522538" cy="1941513"/>
          </a:xfrm>
          <a:custGeom>
            <a:avLst/>
            <a:gdLst>
              <a:gd name="connsiteX0" fmla="*/ 2050823 w 2522537"/>
              <a:gd name="connsiteY0" fmla="*/ 0 h 1941869"/>
              <a:gd name="connsiteX1" fmla="*/ 2522537 w 2522537"/>
              <a:gd name="connsiteY1" fmla="*/ 471714 h 1941869"/>
              <a:gd name="connsiteX2" fmla="*/ 2314563 w 2522537"/>
              <a:gd name="connsiteY2" fmla="*/ 862867 h 1941869"/>
              <a:gd name="connsiteX3" fmla="*/ 2285521 w 2522537"/>
              <a:gd name="connsiteY3" fmla="*/ 878630 h 1941869"/>
              <a:gd name="connsiteX4" fmla="*/ 2290524 w 2522537"/>
              <a:gd name="connsiteY4" fmla="*/ 886629 h 1941869"/>
              <a:gd name="connsiteX5" fmla="*/ 746548 w 2522537"/>
              <a:gd name="connsiteY5" fmla="*/ 1852154 h 1941869"/>
              <a:gd name="connsiteX6" fmla="*/ 735453 w 2522537"/>
              <a:gd name="connsiteY6" fmla="*/ 1861308 h 1941869"/>
              <a:gd name="connsiteX7" fmla="*/ 708615 w 2522537"/>
              <a:gd name="connsiteY7" fmla="*/ 1875875 h 1941869"/>
              <a:gd name="connsiteX8" fmla="*/ 653805 w 2522537"/>
              <a:gd name="connsiteY8" fmla="*/ 1910151 h 1941869"/>
              <a:gd name="connsiteX9" fmla="*/ 651250 w 2522537"/>
              <a:gd name="connsiteY9" fmla="*/ 1906065 h 1941869"/>
              <a:gd name="connsiteX10" fmla="*/ 566781 w 2522537"/>
              <a:gd name="connsiteY10" fmla="*/ 1932286 h 1941869"/>
              <a:gd name="connsiteX11" fmla="*/ 471714 w 2522537"/>
              <a:gd name="connsiteY11" fmla="*/ 1941869 h 1941869"/>
              <a:gd name="connsiteX12" fmla="*/ 0 w 2522537"/>
              <a:gd name="connsiteY12" fmla="*/ 1470155 h 1941869"/>
              <a:gd name="connsiteX13" fmla="*/ 138162 w 2522537"/>
              <a:gd name="connsiteY13" fmla="*/ 1136603 h 1941869"/>
              <a:gd name="connsiteX14" fmla="*/ 159208 w 2522537"/>
              <a:gd name="connsiteY14" fmla="*/ 1119238 h 1941869"/>
              <a:gd name="connsiteX15" fmla="*/ 153588 w 2522537"/>
              <a:gd name="connsiteY15" fmla="*/ 1110251 h 1941869"/>
              <a:gd name="connsiteX16" fmla="*/ 1746108 w 2522537"/>
              <a:gd name="connsiteY16" fmla="*/ 114370 h 1941869"/>
              <a:gd name="connsiteX17" fmla="*/ 1787084 w 2522537"/>
              <a:gd name="connsiteY17" fmla="*/ 80562 h 1941869"/>
              <a:gd name="connsiteX18" fmla="*/ 2050823 w 2522537"/>
              <a:gd name="connsiteY18" fmla="*/ 0 h 19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537" h="1941869">
                <a:moveTo>
                  <a:pt x="2050823" y="0"/>
                </a:moveTo>
                <a:cubicBezTo>
                  <a:pt x="2311343" y="0"/>
                  <a:pt x="2522537" y="211194"/>
                  <a:pt x="2522537" y="471714"/>
                </a:cubicBezTo>
                <a:cubicBezTo>
                  <a:pt x="2522537" y="634539"/>
                  <a:pt x="2440039" y="778096"/>
                  <a:pt x="2314563" y="862867"/>
                </a:cubicBezTo>
                <a:lnTo>
                  <a:pt x="2285521" y="878630"/>
                </a:lnTo>
                <a:lnTo>
                  <a:pt x="2290524" y="886629"/>
                </a:lnTo>
                <a:lnTo>
                  <a:pt x="746548" y="1852154"/>
                </a:lnTo>
                <a:lnTo>
                  <a:pt x="735453" y="1861308"/>
                </a:lnTo>
                <a:lnTo>
                  <a:pt x="708615" y="1875875"/>
                </a:lnTo>
                <a:lnTo>
                  <a:pt x="653805" y="1910151"/>
                </a:lnTo>
                <a:lnTo>
                  <a:pt x="651250" y="1906065"/>
                </a:lnTo>
                <a:lnTo>
                  <a:pt x="566781" y="1932286"/>
                </a:lnTo>
                <a:cubicBezTo>
                  <a:pt x="536073" y="1938569"/>
                  <a:pt x="504279" y="1941869"/>
                  <a:pt x="471714" y="1941869"/>
                </a:cubicBezTo>
                <a:cubicBezTo>
                  <a:pt x="211194" y="1941869"/>
                  <a:pt x="0" y="1730675"/>
                  <a:pt x="0" y="1470155"/>
                </a:cubicBezTo>
                <a:cubicBezTo>
                  <a:pt x="0" y="1339895"/>
                  <a:pt x="52798" y="1221967"/>
                  <a:pt x="138162" y="1136603"/>
                </a:cubicBezTo>
                <a:lnTo>
                  <a:pt x="159208" y="1119238"/>
                </a:lnTo>
                <a:lnTo>
                  <a:pt x="153588" y="1110251"/>
                </a:lnTo>
                <a:lnTo>
                  <a:pt x="1746108" y="114370"/>
                </a:lnTo>
                <a:lnTo>
                  <a:pt x="1787084" y="80562"/>
                </a:lnTo>
                <a:cubicBezTo>
                  <a:pt x="1862370" y="29699"/>
                  <a:pt x="1953128" y="0"/>
                  <a:pt x="2050823" y="0"/>
                </a:cubicBezTo>
                <a:close/>
              </a:path>
            </a:pathLst>
          </a:custGeom>
          <a:solidFill>
            <a:srgbClr val="C1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任意多边形 6"/>
          <p:cNvSpPr/>
          <p:nvPr/>
        </p:nvSpPr>
        <p:spPr>
          <a:xfrm rot="1998140">
            <a:off x="3433763" y="3405188"/>
            <a:ext cx="2271713" cy="1755775"/>
          </a:xfrm>
          <a:custGeom>
            <a:avLst/>
            <a:gdLst>
              <a:gd name="connsiteX0" fmla="*/ 2050823 w 2522537"/>
              <a:gd name="connsiteY0" fmla="*/ 0 h 1941869"/>
              <a:gd name="connsiteX1" fmla="*/ 2522537 w 2522537"/>
              <a:gd name="connsiteY1" fmla="*/ 471714 h 1941869"/>
              <a:gd name="connsiteX2" fmla="*/ 2314563 w 2522537"/>
              <a:gd name="connsiteY2" fmla="*/ 862867 h 1941869"/>
              <a:gd name="connsiteX3" fmla="*/ 2285521 w 2522537"/>
              <a:gd name="connsiteY3" fmla="*/ 878630 h 1941869"/>
              <a:gd name="connsiteX4" fmla="*/ 2290524 w 2522537"/>
              <a:gd name="connsiteY4" fmla="*/ 886629 h 1941869"/>
              <a:gd name="connsiteX5" fmla="*/ 746548 w 2522537"/>
              <a:gd name="connsiteY5" fmla="*/ 1852154 h 1941869"/>
              <a:gd name="connsiteX6" fmla="*/ 735453 w 2522537"/>
              <a:gd name="connsiteY6" fmla="*/ 1861308 h 1941869"/>
              <a:gd name="connsiteX7" fmla="*/ 708615 w 2522537"/>
              <a:gd name="connsiteY7" fmla="*/ 1875875 h 1941869"/>
              <a:gd name="connsiteX8" fmla="*/ 653805 w 2522537"/>
              <a:gd name="connsiteY8" fmla="*/ 1910151 h 1941869"/>
              <a:gd name="connsiteX9" fmla="*/ 651250 w 2522537"/>
              <a:gd name="connsiteY9" fmla="*/ 1906065 h 1941869"/>
              <a:gd name="connsiteX10" fmla="*/ 566781 w 2522537"/>
              <a:gd name="connsiteY10" fmla="*/ 1932286 h 1941869"/>
              <a:gd name="connsiteX11" fmla="*/ 471714 w 2522537"/>
              <a:gd name="connsiteY11" fmla="*/ 1941869 h 1941869"/>
              <a:gd name="connsiteX12" fmla="*/ 0 w 2522537"/>
              <a:gd name="connsiteY12" fmla="*/ 1470155 h 1941869"/>
              <a:gd name="connsiteX13" fmla="*/ 138162 w 2522537"/>
              <a:gd name="connsiteY13" fmla="*/ 1136603 h 1941869"/>
              <a:gd name="connsiteX14" fmla="*/ 159208 w 2522537"/>
              <a:gd name="connsiteY14" fmla="*/ 1119238 h 1941869"/>
              <a:gd name="connsiteX15" fmla="*/ 153588 w 2522537"/>
              <a:gd name="connsiteY15" fmla="*/ 1110251 h 1941869"/>
              <a:gd name="connsiteX16" fmla="*/ 1746108 w 2522537"/>
              <a:gd name="connsiteY16" fmla="*/ 114370 h 1941869"/>
              <a:gd name="connsiteX17" fmla="*/ 1787084 w 2522537"/>
              <a:gd name="connsiteY17" fmla="*/ 80562 h 1941869"/>
              <a:gd name="connsiteX18" fmla="*/ 2050823 w 2522537"/>
              <a:gd name="connsiteY18" fmla="*/ 0 h 19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537" h="1941869">
                <a:moveTo>
                  <a:pt x="2050823" y="0"/>
                </a:moveTo>
                <a:cubicBezTo>
                  <a:pt x="2311343" y="0"/>
                  <a:pt x="2522537" y="211194"/>
                  <a:pt x="2522537" y="471714"/>
                </a:cubicBezTo>
                <a:cubicBezTo>
                  <a:pt x="2522537" y="634539"/>
                  <a:pt x="2440039" y="778096"/>
                  <a:pt x="2314563" y="862867"/>
                </a:cubicBezTo>
                <a:lnTo>
                  <a:pt x="2285521" y="878630"/>
                </a:lnTo>
                <a:lnTo>
                  <a:pt x="2290524" y="886629"/>
                </a:lnTo>
                <a:lnTo>
                  <a:pt x="746548" y="1852154"/>
                </a:lnTo>
                <a:lnTo>
                  <a:pt x="735453" y="1861308"/>
                </a:lnTo>
                <a:lnTo>
                  <a:pt x="708615" y="1875875"/>
                </a:lnTo>
                <a:lnTo>
                  <a:pt x="653805" y="1910151"/>
                </a:lnTo>
                <a:lnTo>
                  <a:pt x="651250" y="1906065"/>
                </a:lnTo>
                <a:lnTo>
                  <a:pt x="566781" y="1932286"/>
                </a:lnTo>
                <a:cubicBezTo>
                  <a:pt x="536073" y="1938569"/>
                  <a:pt x="504279" y="1941869"/>
                  <a:pt x="471714" y="1941869"/>
                </a:cubicBezTo>
                <a:cubicBezTo>
                  <a:pt x="211194" y="1941869"/>
                  <a:pt x="0" y="1730675"/>
                  <a:pt x="0" y="1470155"/>
                </a:cubicBezTo>
                <a:cubicBezTo>
                  <a:pt x="0" y="1339895"/>
                  <a:pt x="52798" y="1221967"/>
                  <a:pt x="138162" y="1136603"/>
                </a:cubicBezTo>
                <a:lnTo>
                  <a:pt x="159208" y="1119238"/>
                </a:lnTo>
                <a:lnTo>
                  <a:pt x="153588" y="1110251"/>
                </a:lnTo>
                <a:lnTo>
                  <a:pt x="1746108" y="114370"/>
                </a:lnTo>
                <a:lnTo>
                  <a:pt x="1787084" y="80562"/>
                </a:lnTo>
                <a:cubicBezTo>
                  <a:pt x="1862370" y="29699"/>
                  <a:pt x="1953128" y="0"/>
                  <a:pt x="2050823" y="0"/>
                </a:cubicBezTo>
                <a:close/>
              </a:path>
            </a:pathLst>
          </a:custGeom>
          <a:solidFill>
            <a:srgbClr val="DBD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任意多边形 7"/>
          <p:cNvSpPr/>
          <p:nvPr/>
        </p:nvSpPr>
        <p:spPr>
          <a:xfrm>
            <a:off x="4878388" y="2840038"/>
            <a:ext cx="2522538" cy="1941513"/>
          </a:xfrm>
          <a:custGeom>
            <a:avLst/>
            <a:gdLst>
              <a:gd name="connsiteX0" fmla="*/ 2050823 w 2522537"/>
              <a:gd name="connsiteY0" fmla="*/ 0 h 1941869"/>
              <a:gd name="connsiteX1" fmla="*/ 2522537 w 2522537"/>
              <a:gd name="connsiteY1" fmla="*/ 471714 h 1941869"/>
              <a:gd name="connsiteX2" fmla="*/ 2314563 w 2522537"/>
              <a:gd name="connsiteY2" fmla="*/ 862867 h 1941869"/>
              <a:gd name="connsiteX3" fmla="*/ 2285521 w 2522537"/>
              <a:gd name="connsiteY3" fmla="*/ 878630 h 1941869"/>
              <a:gd name="connsiteX4" fmla="*/ 2290524 w 2522537"/>
              <a:gd name="connsiteY4" fmla="*/ 886629 h 1941869"/>
              <a:gd name="connsiteX5" fmla="*/ 746548 w 2522537"/>
              <a:gd name="connsiteY5" fmla="*/ 1852154 h 1941869"/>
              <a:gd name="connsiteX6" fmla="*/ 735453 w 2522537"/>
              <a:gd name="connsiteY6" fmla="*/ 1861308 h 1941869"/>
              <a:gd name="connsiteX7" fmla="*/ 708615 w 2522537"/>
              <a:gd name="connsiteY7" fmla="*/ 1875875 h 1941869"/>
              <a:gd name="connsiteX8" fmla="*/ 653805 w 2522537"/>
              <a:gd name="connsiteY8" fmla="*/ 1910151 h 1941869"/>
              <a:gd name="connsiteX9" fmla="*/ 651250 w 2522537"/>
              <a:gd name="connsiteY9" fmla="*/ 1906065 h 1941869"/>
              <a:gd name="connsiteX10" fmla="*/ 566781 w 2522537"/>
              <a:gd name="connsiteY10" fmla="*/ 1932286 h 1941869"/>
              <a:gd name="connsiteX11" fmla="*/ 471714 w 2522537"/>
              <a:gd name="connsiteY11" fmla="*/ 1941869 h 1941869"/>
              <a:gd name="connsiteX12" fmla="*/ 0 w 2522537"/>
              <a:gd name="connsiteY12" fmla="*/ 1470155 h 1941869"/>
              <a:gd name="connsiteX13" fmla="*/ 138162 w 2522537"/>
              <a:gd name="connsiteY13" fmla="*/ 1136603 h 1941869"/>
              <a:gd name="connsiteX14" fmla="*/ 159208 w 2522537"/>
              <a:gd name="connsiteY14" fmla="*/ 1119238 h 1941869"/>
              <a:gd name="connsiteX15" fmla="*/ 153588 w 2522537"/>
              <a:gd name="connsiteY15" fmla="*/ 1110251 h 1941869"/>
              <a:gd name="connsiteX16" fmla="*/ 1746108 w 2522537"/>
              <a:gd name="connsiteY16" fmla="*/ 114370 h 1941869"/>
              <a:gd name="connsiteX17" fmla="*/ 1787084 w 2522537"/>
              <a:gd name="connsiteY17" fmla="*/ 80562 h 1941869"/>
              <a:gd name="connsiteX18" fmla="*/ 2050823 w 2522537"/>
              <a:gd name="connsiteY18" fmla="*/ 0 h 19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537" h="1941869">
                <a:moveTo>
                  <a:pt x="2050823" y="0"/>
                </a:moveTo>
                <a:cubicBezTo>
                  <a:pt x="2311343" y="0"/>
                  <a:pt x="2522537" y="211194"/>
                  <a:pt x="2522537" y="471714"/>
                </a:cubicBezTo>
                <a:cubicBezTo>
                  <a:pt x="2522537" y="634539"/>
                  <a:pt x="2440039" y="778096"/>
                  <a:pt x="2314563" y="862867"/>
                </a:cubicBezTo>
                <a:lnTo>
                  <a:pt x="2285521" y="878630"/>
                </a:lnTo>
                <a:lnTo>
                  <a:pt x="2290524" y="886629"/>
                </a:lnTo>
                <a:lnTo>
                  <a:pt x="746548" y="1852154"/>
                </a:lnTo>
                <a:lnTo>
                  <a:pt x="735453" y="1861308"/>
                </a:lnTo>
                <a:lnTo>
                  <a:pt x="708615" y="1875875"/>
                </a:lnTo>
                <a:lnTo>
                  <a:pt x="653805" y="1910151"/>
                </a:lnTo>
                <a:lnTo>
                  <a:pt x="651250" y="1906065"/>
                </a:lnTo>
                <a:lnTo>
                  <a:pt x="566781" y="1932286"/>
                </a:lnTo>
                <a:cubicBezTo>
                  <a:pt x="536073" y="1938569"/>
                  <a:pt x="504279" y="1941869"/>
                  <a:pt x="471714" y="1941869"/>
                </a:cubicBezTo>
                <a:cubicBezTo>
                  <a:pt x="211194" y="1941869"/>
                  <a:pt x="0" y="1730675"/>
                  <a:pt x="0" y="1470155"/>
                </a:cubicBezTo>
                <a:cubicBezTo>
                  <a:pt x="0" y="1339895"/>
                  <a:pt x="52798" y="1221967"/>
                  <a:pt x="138162" y="1136603"/>
                </a:cubicBezTo>
                <a:lnTo>
                  <a:pt x="159208" y="1119238"/>
                </a:lnTo>
                <a:lnTo>
                  <a:pt x="153588" y="1110251"/>
                </a:lnTo>
                <a:lnTo>
                  <a:pt x="1746108" y="114370"/>
                </a:lnTo>
                <a:lnTo>
                  <a:pt x="1787084" y="80562"/>
                </a:lnTo>
                <a:cubicBezTo>
                  <a:pt x="1862370" y="29699"/>
                  <a:pt x="1953128" y="0"/>
                  <a:pt x="2050823" y="0"/>
                </a:cubicBezTo>
                <a:close/>
              </a:path>
            </a:pathLst>
          </a:custGeom>
          <a:solidFill>
            <a:srgbClr val="E0E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任意多边形 8"/>
          <p:cNvSpPr/>
          <p:nvPr/>
        </p:nvSpPr>
        <p:spPr>
          <a:xfrm rot="1942736">
            <a:off x="6475413" y="2430463"/>
            <a:ext cx="2346325" cy="1874838"/>
          </a:xfrm>
          <a:custGeom>
            <a:avLst/>
            <a:gdLst>
              <a:gd name="connsiteX0" fmla="*/ 2050823 w 2522537"/>
              <a:gd name="connsiteY0" fmla="*/ 0 h 1941869"/>
              <a:gd name="connsiteX1" fmla="*/ 2522537 w 2522537"/>
              <a:gd name="connsiteY1" fmla="*/ 471714 h 1941869"/>
              <a:gd name="connsiteX2" fmla="*/ 2314563 w 2522537"/>
              <a:gd name="connsiteY2" fmla="*/ 862867 h 1941869"/>
              <a:gd name="connsiteX3" fmla="*/ 2285521 w 2522537"/>
              <a:gd name="connsiteY3" fmla="*/ 878630 h 1941869"/>
              <a:gd name="connsiteX4" fmla="*/ 2290524 w 2522537"/>
              <a:gd name="connsiteY4" fmla="*/ 886629 h 1941869"/>
              <a:gd name="connsiteX5" fmla="*/ 746548 w 2522537"/>
              <a:gd name="connsiteY5" fmla="*/ 1852154 h 1941869"/>
              <a:gd name="connsiteX6" fmla="*/ 735453 w 2522537"/>
              <a:gd name="connsiteY6" fmla="*/ 1861308 h 1941869"/>
              <a:gd name="connsiteX7" fmla="*/ 708615 w 2522537"/>
              <a:gd name="connsiteY7" fmla="*/ 1875875 h 1941869"/>
              <a:gd name="connsiteX8" fmla="*/ 653805 w 2522537"/>
              <a:gd name="connsiteY8" fmla="*/ 1910151 h 1941869"/>
              <a:gd name="connsiteX9" fmla="*/ 651250 w 2522537"/>
              <a:gd name="connsiteY9" fmla="*/ 1906065 h 1941869"/>
              <a:gd name="connsiteX10" fmla="*/ 566781 w 2522537"/>
              <a:gd name="connsiteY10" fmla="*/ 1932286 h 1941869"/>
              <a:gd name="connsiteX11" fmla="*/ 471714 w 2522537"/>
              <a:gd name="connsiteY11" fmla="*/ 1941869 h 1941869"/>
              <a:gd name="connsiteX12" fmla="*/ 0 w 2522537"/>
              <a:gd name="connsiteY12" fmla="*/ 1470155 h 1941869"/>
              <a:gd name="connsiteX13" fmla="*/ 138162 w 2522537"/>
              <a:gd name="connsiteY13" fmla="*/ 1136603 h 1941869"/>
              <a:gd name="connsiteX14" fmla="*/ 159208 w 2522537"/>
              <a:gd name="connsiteY14" fmla="*/ 1119238 h 1941869"/>
              <a:gd name="connsiteX15" fmla="*/ 153588 w 2522537"/>
              <a:gd name="connsiteY15" fmla="*/ 1110251 h 1941869"/>
              <a:gd name="connsiteX16" fmla="*/ 1746108 w 2522537"/>
              <a:gd name="connsiteY16" fmla="*/ 114370 h 1941869"/>
              <a:gd name="connsiteX17" fmla="*/ 1787084 w 2522537"/>
              <a:gd name="connsiteY17" fmla="*/ 80562 h 1941869"/>
              <a:gd name="connsiteX18" fmla="*/ 2050823 w 2522537"/>
              <a:gd name="connsiteY18" fmla="*/ 0 h 19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537" h="1941869">
                <a:moveTo>
                  <a:pt x="2050823" y="0"/>
                </a:moveTo>
                <a:cubicBezTo>
                  <a:pt x="2311343" y="0"/>
                  <a:pt x="2522537" y="211194"/>
                  <a:pt x="2522537" y="471714"/>
                </a:cubicBezTo>
                <a:cubicBezTo>
                  <a:pt x="2522537" y="634539"/>
                  <a:pt x="2440039" y="778096"/>
                  <a:pt x="2314563" y="862867"/>
                </a:cubicBezTo>
                <a:lnTo>
                  <a:pt x="2285521" y="878630"/>
                </a:lnTo>
                <a:lnTo>
                  <a:pt x="2290524" y="886629"/>
                </a:lnTo>
                <a:lnTo>
                  <a:pt x="746548" y="1852154"/>
                </a:lnTo>
                <a:lnTo>
                  <a:pt x="735453" y="1861308"/>
                </a:lnTo>
                <a:lnTo>
                  <a:pt x="708615" y="1875875"/>
                </a:lnTo>
                <a:lnTo>
                  <a:pt x="653805" y="1910151"/>
                </a:lnTo>
                <a:lnTo>
                  <a:pt x="651250" y="1906065"/>
                </a:lnTo>
                <a:lnTo>
                  <a:pt x="566781" y="1932286"/>
                </a:lnTo>
                <a:cubicBezTo>
                  <a:pt x="536073" y="1938569"/>
                  <a:pt x="504279" y="1941869"/>
                  <a:pt x="471714" y="1941869"/>
                </a:cubicBezTo>
                <a:cubicBezTo>
                  <a:pt x="211194" y="1941869"/>
                  <a:pt x="0" y="1730675"/>
                  <a:pt x="0" y="1470155"/>
                </a:cubicBezTo>
                <a:cubicBezTo>
                  <a:pt x="0" y="1339895"/>
                  <a:pt x="52798" y="1221967"/>
                  <a:pt x="138162" y="1136603"/>
                </a:cubicBezTo>
                <a:lnTo>
                  <a:pt x="159208" y="1119238"/>
                </a:lnTo>
                <a:lnTo>
                  <a:pt x="153588" y="1110251"/>
                </a:lnTo>
                <a:lnTo>
                  <a:pt x="1746108" y="114370"/>
                </a:lnTo>
                <a:lnTo>
                  <a:pt x="1787084" y="80562"/>
                </a:lnTo>
                <a:cubicBezTo>
                  <a:pt x="1862370" y="29699"/>
                  <a:pt x="1953128" y="0"/>
                  <a:pt x="2050823" y="0"/>
                </a:cubicBezTo>
                <a:close/>
              </a:path>
            </a:pathLst>
          </a:custGeom>
          <a:solidFill>
            <a:srgbClr val="E5E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任意多边形 9"/>
          <p:cNvSpPr/>
          <p:nvPr/>
        </p:nvSpPr>
        <p:spPr>
          <a:xfrm>
            <a:off x="8034338" y="1868488"/>
            <a:ext cx="2522538" cy="1941513"/>
          </a:xfrm>
          <a:custGeom>
            <a:avLst/>
            <a:gdLst>
              <a:gd name="connsiteX0" fmla="*/ 2050823 w 2522537"/>
              <a:gd name="connsiteY0" fmla="*/ 0 h 1941869"/>
              <a:gd name="connsiteX1" fmla="*/ 2522537 w 2522537"/>
              <a:gd name="connsiteY1" fmla="*/ 471714 h 1941869"/>
              <a:gd name="connsiteX2" fmla="*/ 2314563 w 2522537"/>
              <a:gd name="connsiteY2" fmla="*/ 862867 h 1941869"/>
              <a:gd name="connsiteX3" fmla="*/ 2285521 w 2522537"/>
              <a:gd name="connsiteY3" fmla="*/ 878630 h 1941869"/>
              <a:gd name="connsiteX4" fmla="*/ 2290524 w 2522537"/>
              <a:gd name="connsiteY4" fmla="*/ 886629 h 1941869"/>
              <a:gd name="connsiteX5" fmla="*/ 746548 w 2522537"/>
              <a:gd name="connsiteY5" fmla="*/ 1852154 h 1941869"/>
              <a:gd name="connsiteX6" fmla="*/ 735453 w 2522537"/>
              <a:gd name="connsiteY6" fmla="*/ 1861308 h 1941869"/>
              <a:gd name="connsiteX7" fmla="*/ 708615 w 2522537"/>
              <a:gd name="connsiteY7" fmla="*/ 1875875 h 1941869"/>
              <a:gd name="connsiteX8" fmla="*/ 653805 w 2522537"/>
              <a:gd name="connsiteY8" fmla="*/ 1910151 h 1941869"/>
              <a:gd name="connsiteX9" fmla="*/ 651250 w 2522537"/>
              <a:gd name="connsiteY9" fmla="*/ 1906065 h 1941869"/>
              <a:gd name="connsiteX10" fmla="*/ 566781 w 2522537"/>
              <a:gd name="connsiteY10" fmla="*/ 1932286 h 1941869"/>
              <a:gd name="connsiteX11" fmla="*/ 471714 w 2522537"/>
              <a:gd name="connsiteY11" fmla="*/ 1941869 h 1941869"/>
              <a:gd name="connsiteX12" fmla="*/ 0 w 2522537"/>
              <a:gd name="connsiteY12" fmla="*/ 1470155 h 1941869"/>
              <a:gd name="connsiteX13" fmla="*/ 138162 w 2522537"/>
              <a:gd name="connsiteY13" fmla="*/ 1136603 h 1941869"/>
              <a:gd name="connsiteX14" fmla="*/ 159208 w 2522537"/>
              <a:gd name="connsiteY14" fmla="*/ 1119238 h 1941869"/>
              <a:gd name="connsiteX15" fmla="*/ 153588 w 2522537"/>
              <a:gd name="connsiteY15" fmla="*/ 1110251 h 1941869"/>
              <a:gd name="connsiteX16" fmla="*/ 1746108 w 2522537"/>
              <a:gd name="connsiteY16" fmla="*/ 114370 h 1941869"/>
              <a:gd name="connsiteX17" fmla="*/ 1787084 w 2522537"/>
              <a:gd name="connsiteY17" fmla="*/ 80562 h 1941869"/>
              <a:gd name="connsiteX18" fmla="*/ 2050823 w 2522537"/>
              <a:gd name="connsiteY18" fmla="*/ 0 h 194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537" h="1941869">
                <a:moveTo>
                  <a:pt x="2050823" y="0"/>
                </a:moveTo>
                <a:cubicBezTo>
                  <a:pt x="2311343" y="0"/>
                  <a:pt x="2522537" y="211194"/>
                  <a:pt x="2522537" y="471714"/>
                </a:cubicBezTo>
                <a:cubicBezTo>
                  <a:pt x="2522537" y="634539"/>
                  <a:pt x="2440039" y="778096"/>
                  <a:pt x="2314563" y="862867"/>
                </a:cubicBezTo>
                <a:lnTo>
                  <a:pt x="2285521" y="878630"/>
                </a:lnTo>
                <a:lnTo>
                  <a:pt x="2290524" y="886629"/>
                </a:lnTo>
                <a:lnTo>
                  <a:pt x="746548" y="1852154"/>
                </a:lnTo>
                <a:lnTo>
                  <a:pt x="735453" y="1861308"/>
                </a:lnTo>
                <a:lnTo>
                  <a:pt x="708615" y="1875875"/>
                </a:lnTo>
                <a:lnTo>
                  <a:pt x="653805" y="1910151"/>
                </a:lnTo>
                <a:lnTo>
                  <a:pt x="651250" y="1906065"/>
                </a:lnTo>
                <a:lnTo>
                  <a:pt x="566781" y="1932286"/>
                </a:lnTo>
                <a:cubicBezTo>
                  <a:pt x="536073" y="1938569"/>
                  <a:pt x="504279" y="1941869"/>
                  <a:pt x="471714" y="1941869"/>
                </a:cubicBezTo>
                <a:cubicBezTo>
                  <a:pt x="211194" y="1941869"/>
                  <a:pt x="0" y="1730675"/>
                  <a:pt x="0" y="1470155"/>
                </a:cubicBezTo>
                <a:cubicBezTo>
                  <a:pt x="0" y="1339895"/>
                  <a:pt x="52798" y="1221967"/>
                  <a:pt x="138162" y="1136603"/>
                </a:cubicBezTo>
                <a:lnTo>
                  <a:pt x="159208" y="1119238"/>
                </a:lnTo>
                <a:lnTo>
                  <a:pt x="153588" y="1110251"/>
                </a:lnTo>
                <a:lnTo>
                  <a:pt x="1746108" y="114370"/>
                </a:lnTo>
                <a:lnTo>
                  <a:pt x="1787084" y="80562"/>
                </a:lnTo>
                <a:cubicBezTo>
                  <a:pt x="1862370" y="29699"/>
                  <a:pt x="1953128" y="0"/>
                  <a:pt x="2050823" y="0"/>
                </a:cubicBezTo>
                <a:close/>
              </a:path>
            </a:pathLst>
          </a:custGeom>
          <a:solidFill>
            <a:srgbClr val="E1E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流程图: 联系 16"/>
          <p:cNvSpPr/>
          <p:nvPr/>
        </p:nvSpPr>
        <p:spPr>
          <a:xfrm>
            <a:off x="1635125" y="4781550"/>
            <a:ext cx="969963" cy="969963"/>
          </a:xfrm>
          <a:prstGeom prst="flowChartConnector">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流程图: 联系 19"/>
          <p:cNvSpPr/>
          <p:nvPr/>
        </p:nvSpPr>
        <p:spPr>
          <a:xfrm>
            <a:off x="3192463" y="3810000"/>
            <a:ext cx="1000125" cy="1000125"/>
          </a:xfrm>
          <a:prstGeom prst="flowChartConnector">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流程图: 联系 23"/>
          <p:cNvSpPr/>
          <p:nvPr/>
        </p:nvSpPr>
        <p:spPr>
          <a:xfrm>
            <a:off x="4886325" y="3806825"/>
            <a:ext cx="952500" cy="952500"/>
          </a:xfrm>
          <a:prstGeom prst="flowChartConnector">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流程图: 联系 26"/>
          <p:cNvSpPr/>
          <p:nvPr/>
        </p:nvSpPr>
        <p:spPr>
          <a:xfrm>
            <a:off x="6456363" y="2860675"/>
            <a:ext cx="957263" cy="957263"/>
          </a:xfrm>
          <a:prstGeom prst="flowChartConnector">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 name="流程图: 联系 32"/>
          <p:cNvSpPr/>
          <p:nvPr/>
        </p:nvSpPr>
        <p:spPr>
          <a:xfrm>
            <a:off x="9611678" y="1895158"/>
            <a:ext cx="944563" cy="944563"/>
          </a:xfrm>
          <a:prstGeom prst="flowChartConnector">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 name="流程图: 联系 37"/>
          <p:cNvSpPr/>
          <p:nvPr/>
        </p:nvSpPr>
        <p:spPr>
          <a:xfrm>
            <a:off x="3619500" y="2641600"/>
            <a:ext cx="123825" cy="12541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cxnSp>
        <p:nvCxnSpPr>
          <p:cNvPr id="24" name="直接连接符 23"/>
          <p:cNvCxnSpPr/>
          <p:nvPr/>
        </p:nvCxnSpPr>
        <p:spPr>
          <a:xfrm>
            <a:off x="3681413" y="2701925"/>
            <a:ext cx="0" cy="1116013"/>
          </a:xfrm>
          <a:prstGeom prst="line">
            <a:avLst/>
          </a:prstGeom>
          <a:solidFill>
            <a:srgbClr val="445A68"/>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流程图: 联系 41"/>
          <p:cNvSpPr/>
          <p:nvPr/>
        </p:nvSpPr>
        <p:spPr>
          <a:xfrm>
            <a:off x="2057400" y="3600450"/>
            <a:ext cx="125413" cy="12382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cxnSp>
        <p:nvCxnSpPr>
          <p:cNvPr id="26" name="直接连接符 25"/>
          <p:cNvCxnSpPr/>
          <p:nvPr/>
        </p:nvCxnSpPr>
        <p:spPr>
          <a:xfrm>
            <a:off x="2119313" y="3659188"/>
            <a:ext cx="0" cy="1116013"/>
          </a:xfrm>
          <a:prstGeom prst="line">
            <a:avLst/>
          </a:prstGeom>
          <a:solidFill>
            <a:srgbClr val="04B486"/>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流程图: 联系 44"/>
          <p:cNvSpPr/>
          <p:nvPr/>
        </p:nvSpPr>
        <p:spPr>
          <a:xfrm>
            <a:off x="5259388" y="1804988"/>
            <a:ext cx="125413" cy="12382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cxnSp>
        <p:nvCxnSpPr>
          <p:cNvPr id="28" name="直接连接符 27"/>
          <p:cNvCxnSpPr/>
          <p:nvPr/>
        </p:nvCxnSpPr>
        <p:spPr>
          <a:xfrm>
            <a:off x="5321300" y="1865313"/>
            <a:ext cx="0" cy="1952625"/>
          </a:xfrm>
          <a:prstGeom prst="line">
            <a:avLst/>
          </a:prstGeom>
          <a:solidFill>
            <a:srgbClr val="445A68"/>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流程图: 联系 48"/>
          <p:cNvSpPr/>
          <p:nvPr/>
        </p:nvSpPr>
        <p:spPr>
          <a:xfrm flipH="1">
            <a:off x="6731000" y="4809490"/>
            <a:ext cx="173355" cy="19431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cxnSp>
        <p:nvCxnSpPr>
          <p:cNvPr id="30" name="直接连接符 29"/>
          <p:cNvCxnSpPr/>
          <p:nvPr/>
        </p:nvCxnSpPr>
        <p:spPr>
          <a:xfrm flipV="1">
            <a:off x="6827838" y="3617595"/>
            <a:ext cx="19685" cy="1243330"/>
          </a:xfrm>
          <a:prstGeom prst="line">
            <a:avLst/>
          </a:prstGeom>
          <a:solidFill>
            <a:srgbClr val="637A8F"/>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流程图: 联系 54"/>
          <p:cNvSpPr/>
          <p:nvPr/>
        </p:nvSpPr>
        <p:spPr>
          <a:xfrm flipV="1">
            <a:off x="9939338" y="3754438"/>
            <a:ext cx="125413" cy="12382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cxnSp>
        <p:nvCxnSpPr>
          <p:cNvPr id="34" name="直接连接符 33"/>
          <p:cNvCxnSpPr/>
          <p:nvPr/>
        </p:nvCxnSpPr>
        <p:spPr>
          <a:xfrm flipV="1">
            <a:off x="10001250" y="2701925"/>
            <a:ext cx="0" cy="1116013"/>
          </a:xfrm>
          <a:prstGeom prst="line">
            <a:avLst/>
          </a:prstGeom>
          <a:solidFill>
            <a:srgbClr val="97AEBA"/>
          </a:solid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728" name="文本框 34"/>
          <p:cNvSpPr txBox="1"/>
          <p:nvPr/>
        </p:nvSpPr>
        <p:spPr>
          <a:xfrm>
            <a:off x="323850" y="3193415"/>
            <a:ext cx="1587500" cy="1097915"/>
          </a:xfrm>
          <a:prstGeom prst="rect">
            <a:avLst/>
          </a:prstGeom>
          <a:noFill/>
          <a:ln w="9525">
            <a:noFill/>
          </a:ln>
        </p:spPr>
        <p:txBody>
          <a:bodyPr anchor="t" anchorCtr="0">
            <a:noAutofit/>
          </a:bodyPr>
          <a:p>
            <a:pPr marL="342900" indent="-342900" algn="r">
              <a:buAutoNum type="arabicPeriod"/>
            </a:pPr>
            <a:r>
              <a:rPr lang="zh-CN" altLang="zh-CN" sz="1600" b="1" dirty="0">
                <a:solidFill>
                  <a:schemeClr val="bg1"/>
                </a:solidFill>
                <a:latin typeface="Arial" panose="020B0604020202020204" pitchFamily="34" charset="0"/>
                <a:ea typeface="Arial" panose="020B0604020202020204" pitchFamily="34" charset="0"/>
              </a:rPr>
              <a:t>Loads true and fake news datasets.</a:t>
            </a:r>
            <a:endParaRPr lang="zh-CN" altLang="zh-CN" sz="1600" b="1" dirty="0">
              <a:solidFill>
                <a:schemeClr val="bg1"/>
              </a:solidFill>
              <a:latin typeface="Arial" panose="020B0604020202020204" pitchFamily="34" charset="0"/>
              <a:ea typeface="Arial" panose="020B0604020202020204" pitchFamily="34" charset="0"/>
            </a:endParaRPr>
          </a:p>
        </p:txBody>
      </p:sp>
      <p:sp>
        <p:nvSpPr>
          <p:cNvPr id="29731" name="文本框 37"/>
          <p:cNvSpPr txBox="1"/>
          <p:nvPr/>
        </p:nvSpPr>
        <p:spPr>
          <a:xfrm>
            <a:off x="1863725" y="2363788"/>
            <a:ext cx="1558925" cy="829945"/>
          </a:xfrm>
          <a:prstGeom prst="rect">
            <a:avLst/>
          </a:prstGeom>
          <a:noFill/>
          <a:ln w="9525">
            <a:noFill/>
          </a:ln>
        </p:spPr>
        <p:txBody>
          <a:bodyPr wrap="square" anchor="t" anchorCtr="0">
            <a:spAutoFit/>
          </a:bodyPr>
          <a:p>
            <a:pPr algn="r"/>
            <a:r>
              <a:rPr lang="en-US" altLang="zh-CN" sz="1600" b="1" dirty="0">
                <a:solidFill>
                  <a:schemeClr val="bg1"/>
                </a:solidFill>
                <a:latin typeface="Arial" panose="020B0604020202020204" pitchFamily="34" charset="0"/>
                <a:ea typeface="Arial" panose="020B0604020202020204" pitchFamily="34" charset="0"/>
              </a:rPr>
              <a:t>2.</a:t>
            </a:r>
            <a:r>
              <a:rPr lang="zh-CN" altLang="en-US" sz="1600" b="1" dirty="0">
                <a:solidFill>
                  <a:schemeClr val="bg1"/>
                </a:solidFill>
                <a:latin typeface="Arial" panose="020B0604020202020204" pitchFamily="34" charset="0"/>
                <a:ea typeface="Arial" panose="020B0604020202020204" pitchFamily="34" charset="0"/>
              </a:rPr>
              <a:t>Creates TF-IDF vectors for news titles.</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29732" name="文本框 38"/>
          <p:cNvSpPr txBox="1"/>
          <p:nvPr/>
        </p:nvSpPr>
        <p:spPr>
          <a:xfrm>
            <a:off x="3469005" y="2056130"/>
            <a:ext cx="1587500" cy="250190"/>
          </a:xfrm>
          <a:prstGeom prst="rect">
            <a:avLst/>
          </a:prstGeom>
          <a:noFill/>
          <a:ln w="9525">
            <a:noFill/>
          </a:ln>
        </p:spPr>
        <p:txBody>
          <a:bodyPr anchor="t" anchorCtr="0">
            <a:noAutofit/>
          </a:bodyPr>
          <a:p>
            <a:pPr algn="r"/>
            <a:endParaRPr lang="en-US" altLang="zh-CN" sz="1200" dirty="0">
              <a:solidFill>
                <a:schemeClr val="bg1"/>
              </a:solidFill>
              <a:latin typeface="Arial" panose="020B0604020202020204" pitchFamily="34" charset="0"/>
              <a:ea typeface="Arial" panose="020B0604020202020204" pitchFamily="34" charset="0"/>
            </a:endParaRPr>
          </a:p>
        </p:txBody>
      </p:sp>
      <p:sp>
        <p:nvSpPr>
          <p:cNvPr id="29733" name="文本框 39"/>
          <p:cNvSpPr txBox="1"/>
          <p:nvPr/>
        </p:nvSpPr>
        <p:spPr>
          <a:xfrm>
            <a:off x="2934335" y="1694180"/>
            <a:ext cx="2136140" cy="829945"/>
          </a:xfrm>
          <a:prstGeom prst="rect">
            <a:avLst/>
          </a:prstGeom>
          <a:noFill/>
          <a:ln w="9525">
            <a:noFill/>
          </a:ln>
        </p:spPr>
        <p:txBody>
          <a:bodyPr wrap="square" anchor="t" anchorCtr="0">
            <a:spAutoFit/>
          </a:bodyPr>
          <a:p>
            <a:pPr algn="r"/>
            <a:r>
              <a:rPr lang="en-US" altLang="zh-CN" sz="1600" b="1" dirty="0">
                <a:solidFill>
                  <a:schemeClr val="bg1"/>
                </a:solidFill>
                <a:latin typeface="Arial" panose="020B0604020202020204" pitchFamily="34" charset="0"/>
                <a:ea typeface="Arial" panose="020B0604020202020204" pitchFamily="34" charset="0"/>
              </a:rPr>
              <a:t>3.</a:t>
            </a:r>
            <a:r>
              <a:rPr lang="zh-CN" altLang="en-US" sz="1600" b="1" dirty="0">
                <a:solidFill>
                  <a:schemeClr val="bg1"/>
                </a:solidFill>
                <a:latin typeface="Arial" panose="020B0604020202020204" pitchFamily="34" charset="0"/>
                <a:ea typeface="Arial" panose="020B0604020202020204" pitchFamily="34" charset="0"/>
              </a:rPr>
              <a:t>Trains the four machine learning classifiers.</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29734" name="文本框 40"/>
          <p:cNvSpPr txBox="1"/>
          <p:nvPr/>
        </p:nvSpPr>
        <p:spPr>
          <a:xfrm>
            <a:off x="6155690" y="5575935"/>
            <a:ext cx="3638550" cy="1214120"/>
          </a:xfrm>
          <a:prstGeom prst="rect">
            <a:avLst/>
          </a:prstGeom>
          <a:noFill/>
          <a:ln w="9525">
            <a:noFill/>
          </a:ln>
        </p:spPr>
        <p:txBody>
          <a:bodyPr anchor="t" anchorCtr="0">
            <a:noAutofit/>
          </a:bodyPr>
          <a:p>
            <a:pPr marL="171450" indent="-171450" algn="ctr">
              <a:buFont typeface="Arial" panose="020B0604020202020204" pitchFamily="34" charset="0"/>
              <a:buChar char="•"/>
            </a:pPr>
            <a:r>
              <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Converts input news title to lowercase.</a:t>
            </a:r>
            <a:endPar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endParaRPr>
          </a:p>
          <a:p>
            <a:pPr marL="171450" indent="-171450" algn="ctr">
              <a:buFont typeface="Arial" panose="020B0604020202020204" pitchFamily="34" charset="0"/>
              <a:buChar char="•"/>
            </a:pPr>
            <a:r>
              <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Creates TF-IDF vector for the new title.</a:t>
            </a:r>
            <a:endPar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endParaRPr>
          </a:p>
          <a:p>
            <a:pPr marL="171450" indent="-171450" algn="ctr">
              <a:buFont typeface="Arial" panose="020B0604020202020204" pitchFamily="34" charset="0"/>
              <a:buChar char="•"/>
            </a:pPr>
            <a:r>
              <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Uses each classifier to make a prediction.</a:t>
            </a:r>
            <a:endPar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endParaRPr>
          </a:p>
          <a:p>
            <a:pPr algn="ctr"/>
            <a:r>
              <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Returns the majority vote prediction and additional information (text, date, etc.).</a:t>
            </a:r>
            <a:endParaRPr lang="zh-CN" altLang="zh-CN" sz="1200" i="1"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endParaRPr>
          </a:p>
        </p:txBody>
      </p:sp>
      <p:sp>
        <p:nvSpPr>
          <p:cNvPr id="29735" name="文本框 41"/>
          <p:cNvSpPr txBox="1"/>
          <p:nvPr/>
        </p:nvSpPr>
        <p:spPr>
          <a:xfrm>
            <a:off x="6955790" y="4820285"/>
            <a:ext cx="2894965" cy="749935"/>
          </a:xfrm>
          <a:prstGeom prst="rect">
            <a:avLst/>
          </a:prstGeom>
          <a:noFill/>
          <a:ln w="9525">
            <a:noFill/>
          </a:ln>
        </p:spPr>
        <p:txBody>
          <a:bodyPr wrap="square" anchor="t" anchorCtr="0">
            <a:noAutofit/>
          </a:bodyPr>
          <a:p>
            <a:r>
              <a:rPr lang="en-US" altLang="zh-CN" sz="1600" b="1" dirty="0">
                <a:solidFill>
                  <a:schemeClr val="bg1"/>
                </a:solidFill>
                <a:latin typeface="Arial" panose="020B0604020202020204" pitchFamily="34" charset="0"/>
                <a:ea typeface="Arial" panose="020B0604020202020204" pitchFamily="34" charset="0"/>
              </a:rPr>
              <a:t>4.</a:t>
            </a:r>
            <a:r>
              <a:rPr lang="zh-CN" altLang="en-US" sz="1600" b="1" dirty="0">
                <a:solidFill>
                  <a:schemeClr val="bg1"/>
                </a:solidFill>
                <a:latin typeface="Arial" panose="020B0604020202020204" pitchFamily="34" charset="0"/>
                <a:ea typeface="Arial" panose="020B0604020202020204" pitchFamily="34" charset="0"/>
              </a:rPr>
              <a:t>Defines a function classify_news to classify new news articles</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29738" name="文本框 44"/>
          <p:cNvSpPr txBox="1"/>
          <p:nvPr/>
        </p:nvSpPr>
        <p:spPr>
          <a:xfrm>
            <a:off x="10096500" y="3692525"/>
            <a:ext cx="2108200" cy="1168400"/>
          </a:xfrm>
          <a:prstGeom prst="rect">
            <a:avLst/>
          </a:prstGeom>
          <a:noFill/>
          <a:ln w="9525">
            <a:noFill/>
          </a:ln>
        </p:spPr>
        <p:txBody>
          <a:bodyPr wrap="square" anchor="t" anchorCtr="0">
            <a:spAutoFit/>
          </a:bodyPr>
          <a:p>
            <a:r>
              <a:rPr lang="en-US" altLang="zh-CN" sz="1400" b="1" dirty="0">
                <a:solidFill>
                  <a:schemeClr val="bg1"/>
                </a:solidFill>
                <a:latin typeface="Arial" panose="020B0604020202020204" pitchFamily="34" charset="0"/>
                <a:ea typeface="等线" pitchFamily="2" charset="-122"/>
              </a:rPr>
              <a:t>5.Sets up a Flask web server with an endpoint /check_news to handle news classification requests.</a:t>
            </a:r>
            <a:endParaRPr lang="en-US" altLang="zh-CN" sz="1400" b="1"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13313" name="文本框 128"/>
          <p:cNvSpPr txBox="1"/>
          <p:nvPr/>
        </p:nvSpPr>
        <p:spPr>
          <a:xfrm>
            <a:off x="-135255" y="146685"/>
            <a:ext cx="12184380" cy="521970"/>
          </a:xfrm>
          <a:prstGeom prst="rect">
            <a:avLst/>
          </a:prstGeom>
          <a:noFill/>
          <a:ln w="9525">
            <a:noFill/>
          </a:ln>
        </p:spPr>
        <p:txBody>
          <a:bodyPr wrap="square" anchor="t" anchorCtr="0">
            <a:spAutoFit/>
          </a:bodyPr>
          <a:p>
            <a:r>
              <a:rPr lang="zh-CN" altLang="en-US" sz="2800" b="1" u="sng" dirty="0">
                <a:solidFill>
                  <a:schemeClr val="bg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rPr>
              <a:t>1. TF-IDF (Term Frequency-Inverse Document Frequency) Vectorizer</a:t>
            </a:r>
            <a:r>
              <a:rPr lang="zh-CN" altLang="en-US" sz="2000" b="1" dirty="0">
                <a:solidFill>
                  <a:schemeClr val="bg1"/>
                </a:solidFill>
                <a:latin typeface="Arial" panose="020B0604020202020204" pitchFamily="34" charset="0"/>
                <a:ea typeface="Arial" panose="020B0604020202020204" pitchFamily="34" charset="0"/>
              </a:rPr>
              <a:t>:</a:t>
            </a:r>
            <a:endParaRPr lang="zh-CN" altLang="en-US" sz="2000" b="1" dirty="0">
              <a:solidFill>
                <a:schemeClr val="bg1"/>
              </a:solidFill>
              <a:latin typeface="Arial" panose="020B0604020202020204" pitchFamily="34" charset="0"/>
              <a:ea typeface="Arial" panose="020B0604020202020204" pitchFamily="34" charset="0"/>
            </a:endParaRPr>
          </a:p>
        </p:txBody>
      </p:sp>
      <p:sp>
        <p:nvSpPr>
          <p:cNvPr id="5" name="矩形 4"/>
          <p:cNvSpPr/>
          <p:nvPr/>
        </p:nvSpPr>
        <p:spPr>
          <a:xfrm>
            <a:off x="0" y="285750"/>
            <a:ext cx="123825" cy="35242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Rectangle 9"/>
          <p:cNvSpPr/>
          <p:nvPr/>
        </p:nvSpPr>
        <p:spPr>
          <a:xfrm>
            <a:off x="0" y="820420"/>
            <a:ext cx="12191365" cy="2608580"/>
          </a:xfrm>
          <a:prstGeom prst="rect">
            <a:avLst/>
          </a:prstGeom>
          <a:solidFill>
            <a:srgbClr val="99CA3B"/>
          </a:solidFill>
          <a:ln w="9525" cap="flat" cmpd="sng" algn="ctr">
            <a:noFill/>
            <a:prstDash val="solid"/>
          </a:ln>
          <a:effectLst/>
        </p:spPr>
        <p:txBody>
          <a:bodyPr lIns="121910" tIns="60955" rIns="121910" bIns="60955" rtlCol="0" anchor="ctr"/>
          <a:lstStyle/>
          <a:p>
            <a:pPr marL="0" marR="0" lvl="0" indent="0" algn="ctr" defTabSz="543560" rtl="0" eaLnBrk="1" fontAlgn="auto" latinLnBrk="0" hangingPunct="1">
              <a:lnSpc>
                <a:spcPct val="100000"/>
              </a:lnSpc>
              <a:spcBef>
                <a:spcPts val="0"/>
              </a:spcBef>
              <a:spcAft>
                <a:spcPts val="0"/>
              </a:spcAft>
              <a:buClrTx/>
              <a:buSzTx/>
              <a:buFontTx/>
              <a:buNone/>
              <a:defRPr/>
            </a:pPr>
            <a:endParaRPr kumimoji="0" lang="en-US" sz="2150" b="0" i="0" u="none" strike="noStrike" kern="0" cap="none" spc="0" normalizeH="0" baseline="0" noProof="0" dirty="0" smtClean="0">
              <a:ln>
                <a:noFill/>
              </a:ln>
              <a:solidFill>
                <a:prstClr val="white"/>
              </a:solidFill>
              <a:effectLst/>
              <a:uLnTx/>
              <a:uFillTx/>
              <a:latin typeface="+mn-lt"/>
              <a:ea typeface="+mn-ea"/>
              <a:cs typeface="+mn-cs"/>
            </a:endParaRPr>
          </a:p>
        </p:txBody>
      </p:sp>
      <p:sp>
        <p:nvSpPr>
          <p:cNvPr id="13316" name="文本框 6"/>
          <p:cNvSpPr txBox="1"/>
          <p:nvPr/>
        </p:nvSpPr>
        <p:spPr>
          <a:xfrm>
            <a:off x="173355" y="1099820"/>
            <a:ext cx="11666855" cy="2329180"/>
          </a:xfrm>
          <a:prstGeom prst="rect">
            <a:avLst/>
          </a:prstGeom>
          <a:noFill/>
          <a:ln w="9525">
            <a:noFill/>
          </a:ln>
        </p:spPr>
        <p:txBody>
          <a:bodyPr wrap="square" anchor="t" anchorCtr="0">
            <a:noAutofit/>
          </a:bodyPr>
          <a:p>
            <a:pPr algn="ctr"/>
            <a:r>
              <a:rPr lang="zh-CN" altLang="zh-CN" sz="1400" b="1" i="1" dirty="0">
                <a:solidFill>
                  <a:srgbClr val="FFFFFF"/>
                </a:solidFill>
                <a:latin typeface="Arial" panose="020B0604020202020204" pitchFamily="34" charset="0"/>
                <a:ea typeface="Arial" panose="020B0604020202020204" pitchFamily="34" charset="0"/>
              </a:rPr>
              <a:t> </a:t>
            </a:r>
            <a:r>
              <a:rPr lang="zh-CN" altLang="zh-CN" sz="1800" b="1" i="1" dirty="0">
                <a:latin typeface="Arial" panose="020B0604020202020204" pitchFamily="34" charset="0"/>
                <a:ea typeface="Arial" panose="020B0604020202020204" pitchFamily="34" charset="0"/>
              </a:rPr>
              <a:t>TF-IDF (Term Frequency-Inverse Document Frequency) Vectorizer bridges the gap between textual data and machine learning algorithms.</a:t>
            </a:r>
            <a:endParaRPr lang="zh-CN" altLang="zh-CN" sz="1800" b="1" i="1" dirty="0">
              <a:latin typeface="Arial" panose="020B0604020202020204" pitchFamily="34" charset="0"/>
              <a:ea typeface="Arial" panose="020B0604020202020204" pitchFamily="34" charset="0"/>
            </a:endParaRPr>
          </a:p>
          <a:p>
            <a:r>
              <a:rPr lang="zh-CN" altLang="zh-CN" sz="1800" b="1" i="1" dirty="0">
                <a:latin typeface="Microsoft Sans Serif" panose="020B0604020202020204" charset="0"/>
                <a:ea typeface="Arial" panose="020B0604020202020204" pitchFamily="34" charset="0"/>
                <a:cs typeface="Microsoft Sans Serif" panose="020B0604020202020204" charset="0"/>
              </a:rPr>
              <a:t>It works in two parts:</a:t>
            </a:r>
            <a:endParaRPr lang="zh-CN" altLang="zh-CN" sz="1800" b="1" i="1" dirty="0">
              <a:latin typeface="Microsoft Sans Serif" panose="020B0604020202020204" charset="0"/>
              <a:ea typeface="Arial" panose="020B0604020202020204" pitchFamily="34" charset="0"/>
              <a:cs typeface="Microsoft Sans Serif" panose="020B0604020202020204" charset="0"/>
            </a:endParaRPr>
          </a:p>
          <a:p>
            <a:r>
              <a:rPr lang="en-US" altLang="zh-CN" sz="1800" b="1" u="sng" dirty="0">
                <a:latin typeface="Microsoft Sans Serif" panose="020B0604020202020204" charset="0"/>
                <a:ea typeface="Arial" panose="020B0604020202020204" pitchFamily="34" charset="0"/>
                <a:cs typeface="Microsoft Sans Serif" panose="020B0604020202020204" charset="0"/>
              </a:rPr>
              <a:t>1.</a:t>
            </a:r>
            <a:r>
              <a:rPr lang="zh-CN" altLang="zh-CN" sz="1800" b="1" u="sng" dirty="0">
                <a:latin typeface="Microsoft Sans Serif" panose="020B0604020202020204" charset="0"/>
                <a:ea typeface="Arial" panose="020B0604020202020204" pitchFamily="34" charset="0"/>
                <a:cs typeface="Microsoft Sans Serif" panose="020B0604020202020204" charset="0"/>
              </a:rPr>
              <a:t>Term Frequency (TF): </a:t>
            </a:r>
            <a:r>
              <a:rPr lang="zh-CN" altLang="zh-CN" sz="1800" dirty="0">
                <a:latin typeface="Microsoft Sans Serif" panose="020B0604020202020204" charset="0"/>
                <a:ea typeface="Arial" panose="020B0604020202020204" pitchFamily="34" charset="0"/>
                <a:cs typeface="Microsoft Sans Serif" panose="020B0604020202020204" charset="0"/>
              </a:rPr>
              <a:t>This measures how often a word appears in a specific document (news title). Words that show up more frequently are considered more important for that particular document.</a:t>
            </a:r>
            <a:endParaRPr lang="zh-CN" altLang="zh-CN" sz="1800" dirty="0">
              <a:latin typeface="Microsoft Sans Serif" panose="020B0604020202020204" charset="0"/>
              <a:ea typeface="Arial" panose="020B0604020202020204" pitchFamily="34" charset="0"/>
              <a:cs typeface="Microsoft Sans Serif" panose="020B0604020202020204" charset="0"/>
            </a:endParaRPr>
          </a:p>
          <a:p>
            <a:r>
              <a:rPr lang="en-US" altLang="zh-CN" sz="1800" b="1" u="sng" dirty="0">
                <a:latin typeface="Microsoft Sans Serif" panose="020B0604020202020204" charset="0"/>
                <a:ea typeface="Arial" panose="020B0604020202020204" pitchFamily="34" charset="0"/>
                <a:cs typeface="Microsoft Sans Serif" panose="020B0604020202020204" charset="0"/>
              </a:rPr>
              <a:t>2.</a:t>
            </a:r>
            <a:r>
              <a:rPr lang="zh-CN" altLang="zh-CN" sz="1800" b="1" u="sng" dirty="0">
                <a:latin typeface="Microsoft Sans Serif" panose="020B0604020202020204" charset="0"/>
                <a:ea typeface="Arial" panose="020B0604020202020204" pitchFamily="34" charset="0"/>
                <a:cs typeface="Microsoft Sans Serif" panose="020B0604020202020204" charset="0"/>
              </a:rPr>
              <a:t>Inverse Document Frequency (IDF)</a:t>
            </a:r>
            <a:r>
              <a:rPr lang="zh-CN" altLang="zh-CN" sz="1800" b="1" dirty="0">
                <a:latin typeface="Microsoft Sans Serif" panose="020B0604020202020204" charset="0"/>
                <a:ea typeface="Arial" panose="020B0604020202020204" pitchFamily="34" charset="0"/>
                <a:cs typeface="Microsoft Sans Serif" panose="020B0604020202020204" charset="0"/>
              </a:rPr>
              <a:t>:</a:t>
            </a:r>
            <a:r>
              <a:rPr lang="zh-CN" altLang="zh-CN" sz="1800" dirty="0">
                <a:latin typeface="Microsoft Sans Serif" panose="020B0604020202020204" charset="0"/>
                <a:ea typeface="Arial" panose="020B0604020202020204" pitchFamily="34" charset="0"/>
                <a:cs typeface="Microsoft Sans Serif" panose="020B0604020202020204" charset="0"/>
              </a:rPr>
              <a:t> This considers how common a word is across all documents in the dataset (all news titles). If a word appears very frequently across all documents, it becomes less informative for distinguishing a specific document. The IDF reduces the weight of such common words.</a:t>
            </a:r>
            <a:endParaRPr lang="zh-CN" altLang="zh-CN" sz="1800" dirty="0">
              <a:latin typeface="Microsoft Sans Serif" panose="020B0604020202020204" charset="0"/>
              <a:ea typeface="Arial" panose="020B0604020202020204" pitchFamily="34" charset="0"/>
              <a:cs typeface="Microsoft Sans Serif" panose="020B0604020202020204" charset="0"/>
            </a:endParaRPr>
          </a:p>
        </p:txBody>
      </p:sp>
      <p:sp>
        <p:nvSpPr>
          <p:cNvPr id="2" name="Text Box 1"/>
          <p:cNvSpPr txBox="1"/>
          <p:nvPr/>
        </p:nvSpPr>
        <p:spPr>
          <a:xfrm>
            <a:off x="124460" y="3611880"/>
            <a:ext cx="8524240" cy="3246120"/>
          </a:xfrm>
          <a:prstGeom prst="rect">
            <a:avLst/>
          </a:prstGeom>
          <a:noFill/>
        </p:spPr>
        <p:txBody>
          <a:bodyPr wrap="square" rtlCol="0">
            <a:noAutofit/>
          </a:bodyPr>
          <a:p>
            <a:r>
              <a:rPr lang="en-US" sz="2400" b="1" i="1" u="sng">
                <a:solidFill>
                  <a:schemeClr val="bg1"/>
                </a:solidFill>
                <a:latin typeface="Arial Narrow" panose="020B0606020202030204" charset="0"/>
                <a:cs typeface="Arial Narrow" panose="020B0606020202030204" charset="0"/>
              </a:rPr>
              <a:t>Why is TF-IDF Vectorizer Useful Here?</a:t>
            </a:r>
            <a:endParaRPr lang="en-US" sz="2400" b="1" i="1" u="sng">
              <a:solidFill>
                <a:schemeClr val="bg1"/>
              </a:solidFill>
              <a:latin typeface="Arial Narrow" panose="020B0606020202030204" charset="0"/>
              <a:cs typeface="Arial Narrow" panose="020B0606020202030204" charset="0"/>
            </a:endParaRPr>
          </a:p>
          <a:p>
            <a:endParaRPr lang="en-US">
              <a:solidFill>
                <a:schemeClr val="bg1"/>
              </a:solidFill>
              <a:latin typeface="Arial Narrow" panose="020B0606020202030204" charset="0"/>
              <a:cs typeface="Arial Narrow" panose="020B0606020202030204" charset="0"/>
            </a:endParaRPr>
          </a:p>
          <a:p>
            <a:pPr marL="285750" indent="-285750">
              <a:buFont typeface="Arial" panose="020B0604020202020204" pitchFamily="34" charset="0"/>
              <a:buChar char="•"/>
            </a:pPr>
            <a:r>
              <a:rPr lang="en-US">
                <a:solidFill>
                  <a:schemeClr val="bg1"/>
                </a:solidFill>
                <a:latin typeface="Arial Narrow" panose="020B0606020202030204" charset="0"/>
                <a:cs typeface="Arial Narrow" panose="020B0606020202030204" charset="0"/>
              </a:rPr>
              <a:t>   By combining these two aspects, TF-IDF effectively captures the significance of words within a      document relative to the entire document collection.</a:t>
            </a:r>
            <a:endParaRPr lang="en-US">
              <a:solidFill>
                <a:schemeClr val="bg1"/>
              </a:solidFill>
              <a:latin typeface="Arial Narrow" panose="020B0606020202030204" charset="0"/>
              <a:cs typeface="Arial Narrow" panose="020B0606020202030204" charset="0"/>
            </a:endParaRPr>
          </a:p>
          <a:p>
            <a:pPr>
              <a:buFont typeface="Arial" panose="020B0604020202020204" pitchFamily="34" charset="0"/>
            </a:pPr>
            <a:endParaRPr lang="en-US">
              <a:solidFill>
                <a:schemeClr val="bg1"/>
              </a:solidFill>
              <a:latin typeface="Arial Narrow" panose="020B0606020202030204" charset="0"/>
              <a:cs typeface="Arial Narrow" panose="020B0606020202030204" charset="0"/>
            </a:endParaRPr>
          </a:p>
          <a:p>
            <a:pPr marL="285750" indent="-285750">
              <a:buFont typeface="Arial" panose="020B0604020202020204" pitchFamily="34" charset="0"/>
              <a:buChar char="•"/>
            </a:pPr>
            <a:r>
              <a:rPr lang="en-US">
                <a:solidFill>
                  <a:schemeClr val="bg1"/>
                </a:solidFill>
                <a:latin typeface="Arial Narrow" panose="020B0606020202030204" charset="0"/>
                <a:cs typeface="Arial Narrow" panose="020B0606020202030204" charset="0"/>
              </a:rPr>
              <a:t>In this program, TF-IDF helps identify words that are:</a:t>
            </a:r>
            <a:endParaRPr lang="en-US">
              <a:solidFill>
                <a:schemeClr val="bg1"/>
              </a:solidFill>
              <a:latin typeface="Arial Narrow" panose="020B0606020202030204" charset="0"/>
              <a:cs typeface="Arial Narrow" panose="020B0606020202030204" charset="0"/>
            </a:endParaRPr>
          </a:p>
          <a:p>
            <a:r>
              <a:rPr lang="en-US">
                <a:solidFill>
                  <a:schemeClr val="bg1"/>
                </a:solidFill>
                <a:latin typeface="Arial Narrow" panose="020B0606020202030204" charset="0"/>
                <a:cs typeface="Arial Narrow" panose="020B0606020202030204" charset="0"/>
              </a:rPr>
              <a:t>            </a:t>
            </a:r>
            <a:r>
              <a:rPr lang="en-US" u="sng">
                <a:solidFill>
                  <a:schemeClr val="bg1"/>
                </a:solidFill>
                <a:latin typeface="Arial Narrow" panose="020B0606020202030204" charset="0"/>
                <a:cs typeface="Arial Narrow" panose="020B0606020202030204" charset="0"/>
              </a:rPr>
              <a:t>   </a:t>
            </a:r>
            <a:r>
              <a:rPr lang="en-US" b="1" u="sng">
                <a:solidFill>
                  <a:schemeClr val="bg1"/>
                </a:solidFill>
                <a:latin typeface="Arial Narrow" panose="020B0606020202030204" charset="0"/>
                <a:cs typeface="Arial Narrow" panose="020B0606020202030204" charset="0"/>
              </a:rPr>
              <a:t>Distinctive: </a:t>
            </a:r>
            <a:r>
              <a:rPr lang="en-US">
                <a:solidFill>
                  <a:schemeClr val="bg1"/>
                </a:solidFill>
                <a:latin typeface="Arial Narrow" panose="020B0606020202030204" charset="0"/>
                <a:cs typeface="Arial Narrow" panose="020B0606020202030204" charset="0"/>
              </a:rPr>
              <a:t>Words that appear frequently within a news title but are uncommon in other</a:t>
            </a:r>
            <a:endParaRPr lang="en-US">
              <a:solidFill>
                <a:schemeClr val="bg1"/>
              </a:solidFill>
              <a:latin typeface="Arial Narrow" panose="020B0606020202030204" charset="0"/>
              <a:cs typeface="Arial Narrow" panose="020B0606020202030204" charset="0"/>
            </a:endParaRPr>
          </a:p>
          <a:p>
            <a:r>
              <a:rPr lang="en-US">
                <a:solidFill>
                  <a:schemeClr val="bg1"/>
                </a:solidFill>
                <a:latin typeface="Arial Narrow" panose="020B0606020202030204" charset="0"/>
                <a:cs typeface="Arial Narrow" panose="020B0606020202030204" charset="0"/>
              </a:rPr>
              <a:t>              titles ( high TF and high IDF) become crucial for understanding that specific news.</a:t>
            </a:r>
            <a:endParaRPr lang="en-US">
              <a:solidFill>
                <a:schemeClr val="bg1"/>
              </a:solidFill>
              <a:latin typeface="Arial Narrow" panose="020B0606020202030204" charset="0"/>
              <a:cs typeface="Arial Narrow" panose="020B0606020202030204" charset="0"/>
            </a:endParaRPr>
          </a:p>
          <a:p>
            <a:r>
              <a:rPr lang="en-US">
                <a:solidFill>
                  <a:schemeClr val="bg1"/>
                </a:solidFill>
                <a:latin typeface="Arial Narrow" panose="020B0606020202030204" charset="0"/>
                <a:cs typeface="Arial Narrow" panose="020B0606020202030204" charset="0"/>
              </a:rPr>
              <a:t>       </a:t>
            </a:r>
            <a:r>
              <a:rPr lang="en-US" b="1">
                <a:solidFill>
                  <a:schemeClr val="bg1"/>
                </a:solidFill>
                <a:latin typeface="Arial Narrow" panose="020B0606020202030204" charset="0"/>
                <a:cs typeface="Arial Narrow" panose="020B0606020202030204" charset="0"/>
              </a:rPr>
              <a:t>      </a:t>
            </a:r>
            <a:r>
              <a:rPr lang="en-US" b="1" u="sng">
                <a:solidFill>
                  <a:schemeClr val="bg1"/>
                </a:solidFill>
                <a:latin typeface="Arial Narrow" panose="020B0606020202030204" charset="0"/>
                <a:cs typeface="Arial Narrow" panose="020B0606020202030204" charset="0"/>
              </a:rPr>
              <a:t>  Meaningful:</a:t>
            </a:r>
            <a:r>
              <a:rPr lang="en-US" u="sng">
                <a:solidFill>
                  <a:schemeClr val="bg1"/>
                </a:solidFill>
                <a:latin typeface="Arial Narrow" panose="020B0606020202030204" charset="0"/>
                <a:cs typeface="Arial Narrow" panose="020B0606020202030204" charset="0"/>
              </a:rPr>
              <a:t> </a:t>
            </a:r>
            <a:r>
              <a:rPr lang="en-US">
                <a:solidFill>
                  <a:schemeClr val="bg1"/>
                </a:solidFill>
                <a:latin typeface="Arial Narrow" panose="020B0606020202030204" charset="0"/>
                <a:cs typeface="Arial Narrow" panose="020B0606020202030204" charset="0"/>
              </a:rPr>
              <a:t>Less frequent words within a title but uncommon across all titles </a:t>
            </a:r>
            <a:endParaRPr lang="en-US">
              <a:solidFill>
                <a:schemeClr val="bg1"/>
              </a:solidFill>
              <a:latin typeface="Arial Narrow" panose="020B0606020202030204" charset="0"/>
              <a:cs typeface="Arial Narrow" panose="020B0606020202030204" charset="0"/>
            </a:endParaRPr>
          </a:p>
          <a:p>
            <a:r>
              <a:rPr lang="en-US">
                <a:solidFill>
                  <a:schemeClr val="bg1"/>
                </a:solidFill>
                <a:latin typeface="Arial Narrow" panose="020B0606020202030204" charset="0"/>
                <a:cs typeface="Arial Narrow" panose="020B0606020202030204" charset="0"/>
              </a:rPr>
              <a:t>                (low TF and hiIDF) can also hold significance.</a:t>
            </a:r>
            <a:endParaRPr lang="en-US">
              <a:solidFill>
                <a:schemeClr val="bg1"/>
              </a:solidFill>
              <a:latin typeface="Arial Narrow" panose="020B0606020202030204" charset="0"/>
              <a:cs typeface="Arial Narrow" panose="020B0606020202030204" charset="0"/>
            </a:endParaRPr>
          </a:p>
        </p:txBody>
      </p:sp>
      <p:pic>
        <p:nvPicPr>
          <p:cNvPr id="3" name="Content Placeholder 2"/>
          <p:cNvPicPr>
            <a:picLocks noChangeAspect="1"/>
          </p:cNvPicPr>
          <p:nvPr>
            <p:ph idx="1"/>
          </p:nvPr>
        </p:nvPicPr>
        <p:blipFill>
          <a:blip r:embed="rId1"/>
          <a:stretch>
            <a:fillRect/>
          </a:stretch>
        </p:blipFill>
        <p:spPr>
          <a:xfrm>
            <a:off x="8542655" y="3428365"/>
            <a:ext cx="3648710" cy="3429635"/>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11265" name="文本框 128"/>
          <p:cNvSpPr txBox="1"/>
          <p:nvPr/>
        </p:nvSpPr>
        <p:spPr>
          <a:xfrm>
            <a:off x="173355" y="266700"/>
            <a:ext cx="7195820" cy="521970"/>
          </a:xfrm>
          <a:prstGeom prst="rect">
            <a:avLst/>
          </a:prstGeom>
          <a:noFill/>
          <a:ln w="9525">
            <a:noFill/>
          </a:ln>
        </p:spPr>
        <p:txBody>
          <a:bodyPr wrap="square" anchor="t" anchorCtr="0">
            <a:spAutoFit/>
          </a:bodyPr>
          <a:p>
            <a:r>
              <a:rPr lang="en-US" altLang="zh-CN" sz="2800" b="1" u="sng" dirty="0">
                <a:solidFill>
                  <a:srgbClr val="FFFFFF"/>
                </a:solidFill>
                <a:latin typeface="Arial" panose="020B0604020202020204" pitchFamily="34" charset="0"/>
                <a:ea typeface="Arial" panose="020B0604020202020204" pitchFamily="34" charset="0"/>
              </a:rPr>
              <a:t>CLASSIFIER/REGRESSOR</a:t>
            </a:r>
            <a:endParaRPr lang="en-US" altLang="zh-CN" sz="2800" b="1" u="sng" dirty="0">
              <a:solidFill>
                <a:srgbClr val="FFFFFF"/>
              </a:solidFill>
              <a:latin typeface="Arial" panose="020B0604020202020204" pitchFamily="34" charset="0"/>
              <a:ea typeface="Arial" panose="020B0604020202020204" pitchFamily="34" charset="0"/>
            </a:endParaRPr>
          </a:p>
        </p:txBody>
      </p:sp>
      <p:sp>
        <p:nvSpPr>
          <p:cNvPr id="5" name="矩形 4"/>
          <p:cNvSpPr/>
          <p:nvPr/>
        </p:nvSpPr>
        <p:spPr>
          <a:xfrm>
            <a:off x="0" y="285750"/>
            <a:ext cx="123825" cy="352425"/>
          </a:xfrm>
          <a:prstGeom prst="rect">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270" name="组合 8"/>
          <p:cNvGrpSpPr/>
          <p:nvPr/>
        </p:nvGrpSpPr>
        <p:grpSpPr>
          <a:xfrm>
            <a:off x="350203" y="3454718"/>
            <a:ext cx="3705225" cy="2818765"/>
            <a:chOff x="156396" y="2717043"/>
            <a:chExt cx="2820554" cy="2145435"/>
          </a:xfrm>
        </p:grpSpPr>
        <p:sp>
          <p:nvSpPr>
            <p:cNvPr id="10" name="矩形 9"/>
            <p:cNvSpPr/>
            <p:nvPr/>
          </p:nvSpPr>
          <p:spPr>
            <a:xfrm>
              <a:off x="306729" y="2717043"/>
              <a:ext cx="2452698" cy="360070"/>
            </a:xfrm>
            <a:prstGeom prst="rect">
              <a:avLst/>
            </a:prstGeom>
            <a:solidFill>
              <a:srgbClr val="99CA3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1" u="sng" strike="noStrike" kern="0" cap="none" spc="0" normalizeH="0" baseline="0" noProof="0">
                  <a:ln>
                    <a:noFill/>
                  </a:ln>
                  <a:solidFill>
                    <a:prstClr val="white"/>
                  </a:solidFill>
                  <a:effectLst/>
                  <a:uLnTx/>
                  <a:uFillTx/>
                  <a:latin typeface="+mn-lt"/>
                  <a:ea typeface="Arial" panose="020B0604020202020204" pitchFamily="34" charset="0"/>
                  <a:cs typeface="+mn-cs"/>
                </a:rPr>
                <a:t>Ensemble Classifiers </a:t>
              </a:r>
              <a:endParaRPr kumimoji="0" lang="zh-CN" altLang="en-US" sz="2000" b="1" i="1" u="sng" strike="noStrike" kern="0" cap="none" spc="0" normalizeH="0" baseline="0" noProof="0">
                <a:ln>
                  <a:noFill/>
                </a:ln>
                <a:solidFill>
                  <a:prstClr val="white"/>
                </a:solidFill>
                <a:effectLst/>
                <a:uLnTx/>
                <a:uFillTx/>
                <a:latin typeface="+mn-lt"/>
                <a:ea typeface="Arial" panose="020B0604020202020204" pitchFamily="34" charset="0"/>
                <a:cs typeface="+mn-cs"/>
              </a:endParaRPr>
            </a:p>
          </p:txBody>
        </p:sp>
        <p:sp>
          <p:nvSpPr>
            <p:cNvPr id="11273" name="文本框 11"/>
            <p:cNvSpPr txBox="1"/>
            <p:nvPr/>
          </p:nvSpPr>
          <p:spPr>
            <a:xfrm>
              <a:off x="156396" y="3077113"/>
              <a:ext cx="2820554" cy="1785365"/>
            </a:xfrm>
            <a:prstGeom prst="rect">
              <a:avLst/>
            </a:prstGeom>
            <a:noFill/>
            <a:ln w="9525">
              <a:noFill/>
            </a:ln>
          </p:spPr>
          <p:txBody>
            <a:bodyPr lIns="0" rIns="0" anchor="t" anchorCtr="0">
              <a:noAutofit/>
            </a:bodyPr>
            <a:p>
              <a:pPr marL="171450" indent="-171450" algn="just">
                <a:lnSpc>
                  <a:spcPct val="150000"/>
                </a:lnSpc>
                <a:buFont typeface="Arial" panose="020B0604020202020204" pitchFamily="34" charset="0"/>
                <a:buChar char="•"/>
              </a:pPr>
              <a:r>
                <a:rPr lang="en-US" altLang="zh-CN" sz="1400" dirty="0">
                  <a:solidFill>
                    <a:schemeClr val="bg1"/>
                  </a:solidFill>
                  <a:latin typeface="Arial" panose="020B0604020202020204" pitchFamily="34" charset="0"/>
                  <a:ea typeface="Arial" panose="020B0604020202020204" pitchFamily="34" charset="0"/>
                </a:rPr>
                <a:t>T</a:t>
              </a:r>
              <a:r>
                <a:rPr lang="zh-CN" altLang="zh-CN" sz="1400" dirty="0">
                  <a:solidFill>
                    <a:schemeClr val="bg1"/>
                  </a:solidFill>
                  <a:latin typeface="Arial" panose="020B0604020202020204" pitchFamily="34" charset="0"/>
                  <a:ea typeface="Arial" panose="020B0604020202020204" pitchFamily="34" charset="0"/>
                </a:rPr>
                <a:t>hese classifiers are robust to noise and can handle complex patterns in the data.</a:t>
              </a:r>
              <a:endParaRPr lang="zh-CN" altLang="zh-CN" sz="1400" dirty="0">
                <a:solidFill>
                  <a:schemeClr val="bg1"/>
                </a:solidFill>
                <a:latin typeface="Arial" panose="020B0604020202020204" pitchFamily="34" charset="0"/>
                <a:ea typeface="Arial" panose="020B0604020202020204" pitchFamily="34" charset="0"/>
              </a:endParaRPr>
            </a:p>
            <a:p>
              <a:pPr marL="171450" indent="-171450" algn="just">
                <a:lnSpc>
                  <a:spcPct val="150000"/>
                </a:lnSpc>
                <a:buFont typeface="Arial" panose="020B0604020202020204" pitchFamily="34" charset="0"/>
                <a:buChar char="•"/>
              </a:pPr>
              <a:r>
                <a:rPr lang="zh-CN" altLang="zh-CN" sz="1400" dirty="0">
                  <a:solidFill>
                    <a:schemeClr val="bg1"/>
                  </a:solidFill>
                  <a:latin typeface="Arial" panose="020B0604020202020204" pitchFamily="34" charset="0"/>
                  <a:ea typeface="Arial" panose="020B0604020202020204" pitchFamily="34" charset="0"/>
                </a:rPr>
                <a:t>By combining multiple, weaker decision trees, they can often achieve better accuracy than a single classifier.</a:t>
              </a:r>
              <a:endParaRPr lang="zh-CN" altLang="zh-CN" sz="1400" dirty="0">
                <a:solidFill>
                  <a:schemeClr val="bg1"/>
                </a:solidFill>
                <a:latin typeface="Arial" panose="020B0604020202020204" pitchFamily="34" charset="0"/>
                <a:ea typeface="Arial" panose="020B0604020202020204" pitchFamily="34" charset="0"/>
              </a:endParaRPr>
            </a:p>
            <a:p>
              <a:pPr marL="171450" indent="-171450" algn="just">
                <a:lnSpc>
                  <a:spcPct val="150000"/>
                </a:lnSpc>
                <a:buFont typeface="Arial" panose="020B0604020202020204" pitchFamily="34" charset="0"/>
                <a:buChar char="•"/>
              </a:pPr>
              <a:r>
                <a:rPr lang="zh-CN" altLang="zh-CN" sz="1400" dirty="0">
                  <a:solidFill>
                    <a:schemeClr val="bg1"/>
                  </a:solidFill>
                  <a:latin typeface="Arial" panose="020B0604020202020204" pitchFamily="34" charset="0"/>
                  <a:ea typeface="Arial" panose="020B0604020202020204" pitchFamily="34" charset="0"/>
                </a:rPr>
                <a:t>In the context of news classification, they can effectively learn the subtle differences between factual and fabricated language patterns</a:t>
              </a:r>
              <a:r>
                <a:rPr lang="zh-CN" altLang="zh-CN" sz="1200" dirty="0">
                  <a:solidFill>
                    <a:schemeClr val="bg1"/>
                  </a:solidFill>
                  <a:latin typeface="Arial" panose="020B0604020202020204" pitchFamily="34" charset="0"/>
                  <a:ea typeface="Arial" panose="020B0604020202020204" pitchFamily="34" charset="0"/>
                </a:rPr>
                <a:t>.</a:t>
              </a:r>
              <a:endParaRPr lang="zh-CN" altLang="zh-CN" sz="1200" dirty="0">
                <a:solidFill>
                  <a:schemeClr val="bg1"/>
                </a:solidFill>
                <a:latin typeface="Arial" panose="020B0604020202020204" pitchFamily="34" charset="0"/>
                <a:ea typeface="Arial" panose="020B0604020202020204" pitchFamily="34" charset="0"/>
              </a:endParaRPr>
            </a:p>
          </p:txBody>
        </p:sp>
      </p:grpSp>
      <p:grpSp>
        <p:nvGrpSpPr>
          <p:cNvPr id="11274" name="组合 12"/>
          <p:cNvGrpSpPr/>
          <p:nvPr/>
        </p:nvGrpSpPr>
        <p:grpSpPr>
          <a:xfrm>
            <a:off x="4291965" y="3530600"/>
            <a:ext cx="3386455" cy="3082292"/>
            <a:chOff x="406306" y="2717043"/>
            <a:chExt cx="2576649" cy="834908"/>
          </a:xfrm>
        </p:grpSpPr>
        <p:sp>
          <p:nvSpPr>
            <p:cNvPr id="14" name="矩形 13"/>
            <p:cNvSpPr/>
            <p:nvPr/>
          </p:nvSpPr>
          <p:spPr>
            <a:xfrm>
              <a:off x="406306" y="2717043"/>
              <a:ext cx="2500311" cy="134163"/>
            </a:xfrm>
            <a:prstGeom prst="rect">
              <a:avLst/>
            </a:prstGeom>
            <a:solidFill>
              <a:srgbClr val="99CA3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mn-lt"/>
                <a:ea typeface="Arial" panose="020B0604020202020204" pitchFamily="34" charset="0"/>
                <a:cs typeface="+mn-cs"/>
              </a:endParaRPr>
            </a:p>
          </p:txBody>
        </p:sp>
        <p:sp>
          <p:nvSpPr>
            <p:cNvPr id="11276" name="文本框 14"/>
            <p:cNvSpPr txBox="1"/>
            <p:nvPr/>
          </p:nvSpPr>
          <p:spPr>
            <a:xfrm>
              <a:off x="406306" y="2717215"/>
              <a:ext cx="2576649" cy="134163"/>
            </a:xfrm>
            <a:prstGeom prst="rect">
              <a:avLst/>
            </a:prstGeom>
            <a:noFill/>
            <a:ln w="9525">
              <a:noFill/>
            </a:ln>
          </p:spPr>
          <p:txBody>
            <a:bodyPr wrap="square" anchor="t" anchorCtr="0">
              <a:noAutofit/>
            </a:bodyPr>
            <a:p>
              <a:pPr algn="ctr"/>
              <a:r>
                <a:rPr lang="zh-CN" altLang="en-US" sz="1800" b="1" i="1" u="sng" dirty="0">
                  <a:solidFill>
                    <a:srgbClr val="FFFFFF"/>
                  </a:solidFill>
                  <a:latin typeface="Arial" panose="020B0604020202020204" pitchFamily="34" charset="0"/>
                  <a:ea typeface="Arial" panose="020B0604020202020204" pitchFamily="34" charset="0"/>
                </a:rPr>
                <a:t>Decision Tree Classifier:</a:t>
              </a:r>
              <a:endParaRPr lang="zh-CN" altLang="en-US" sz="1800" b="1" i="1" u="sng" dirty="0">
                <a:solidFill>
                  <a:srgbClr val="FFFFFF"/>
                </a:solidFill>
                <a:latin typeface="Arial" panose="020B0604020202020204" pitchFamily="34" charset="0"/>
                <a:ea typeface="Arial" panose="020B0604020202020204" pitchFamily="34" charset="0"/>
              </a:endParaRPr>
            </a:p>
          </p:txBody>
        </p:sp>
        <p:sp>
          <p:nvSpPr>
            <p:cNvPr id="11277" name="文本框 15"/>
            <p:cNvSpPr txBox="1"/>
            <p:nvPr/>
          </p:nvSpPr>
          <p:spPr>
            <a:xfrm>
              <a:off x="406306" y="2851035"/>
              <a:ext cx="2500311" cy="700916"/>
            </a:xfrm>
            <a:prstGeom prst="rect">
              <a:avLst/>
            </a:prstGeom>
            <a:noFill/>
            <a:ln w="9525">
              <a:noFill/>
            </a:ln>
          </p:spPr>
          <p:txBody>
            <a:bodyPr lIns="0" rIns="0" anchor="t" anchorCtr="0">
              <a:noAutofit/>
            </a:bodyPr>
            <a:p>
              <a:pPr marL="171450" indent="-171450">
                <a:lnSpc>
                  <a:spcPct val="150000"/>
                </a:lnSpc>
                <a:buFont typeface="Arial" panose="020B0604020202020204" pitchFamily="34" charset="0"/>
                <a:buChar char="•"/>
              </a:pPr>
              <a:r>
                <a:rPr lang="zh-CN" altLang="zh-CN" sz="1400" dirty="0">
                  <a:solidFill>
                    <a:schemeClr val="bg1"/>
                  </a:solidFill>
                  <a:latin typeface="Arial" panose="020B0604020202020204" pitchFamily="34" charset="0"/>
                  <a:ea typeface="等线" pitchFamily="2" charset="-122"/>
                </a:rPr>
                <a:t>It offers an advantage in interpretability. You can understand the decision-making process of the model by following the splits in the tree.</a:t>
              </a:r>
              <a:endParaRPr lang="zh-CN" altLang="zh-CN" sz="1400" dirty="0">
                <a:solidFill>
                  <a:schemeClr val="bg1"/>
                </a:solidFill>
                <a:latin typeface="Arial" panose="020B0604020202020204" pitchFamily="34" charset="0"/>
                <a:ea typeface="等线" pitchFamily="2" charset="-122"/>
              </a:endParaRPr>
            </a:p>
            <a:p>
              <a:pPr marL="171450" indent="-171450">
                <a:lnSpc>
                  <a:spcPct val="150000"/>
                </a:lnSpc>
                <a:buFont typeface="Arial" panose="020B0604020202020204" pitchFamily="34" charset="0"/>
                <a:buChar char="•"/>
              </a:pPr>
              <a:r>
                <a:rPr lang="zh-CN" altLang="zh-CN" sz="1400" dirty="0">
                  <a:solidFill>
                    <a:schemeClr val="bg1"/>
                  </a:solidFill>
                  <a:latin typeface="Arial" panose="020B0604020202020204" pitchFamily="34" charset="0"/>
                  <a:ea typeface="等线" pitchFamily="2" charset="-122"/>
                </a:rPr>
                <a:t>This can be helpful for analyzing why a particular news article is classified as fake or real</a:t>
              </a:r>
              <a:endParaRPr lang="zh-CN" altLang="zh-CN" sz="1400" dirty="0">
                <a:solidFill>
                  <a:schemeClr val="bg1"/>
                </a:solidFill>
                <a:latin typeface="Arial" panose="020B0604020202020204" pitchFamily="34" charset="0"/>
                <a:ea typeface="Arial" panose="020B0604020202020204" pitchFamily="34" charset="0"/>
              </a:endParaRPr>
            </a:p>
          </p:txBody>
        </p:sp>
      </p:grpSp>
      <p:grpSp>
        <p:nvGrpSpPr>
          <p:cNvPr id="11278" name="组合 16"/>
          <p:cNvGrpSpPr/>
          <p:nvPr/>
        </p:nvGrpSpPr>
        <p:grpSpPr>
          <a:xfrm>
            <a:off x="8201025" y="3640455"/>
            <a:ext cx="3284855" cy="2742586"/>
            <a:chOff x="406306" y="2717043"/>
            <a:chExt cx="2500311" cy="1227159"/>
          </a:xfrm>
        </p:grpSpPr>
        <p:sp>
          <p:nvSpPr>
            <p:cNvPr id="18" name="矩形 17"/>
            <p:cNvSpPr/>
            <p:nvPr/>
          </p:nvSpPr>
          <p:spPr>
            <a:xfrm>
              <a:off x="406306" y="2717043"/>
              <a:ext cx="2500311" cy="250885"/>
            </a:xfrm>
            <a:prstGeom prst="rect">
              <a:avLst/>
            </a:prstGeom>
            <a:solidFill>
              <a:srgbClr val="99CA3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white"/>
                </a:solidFill>
                <a:effectLst/>
                <a:uLnTx/>
                <a:uFillTx/>
                <a:latin typeface="+mn-lt"/>
                <a:ea typeface="Arial" panose="020B0604020202020204" pitchFamily="34" charset="0"/>
                <a:cs typeface="+mn-cs"/>
              </a:endParaRPr>
            </a:p>
          </p:txBody>
        </p:sp>
        <p:sp>
          <p:nvSpPr>
            <p:cNvPr id="11280" name="文本框 18"/>
            <p:cNvSpPr txBox="1"/>
            <p:nvPr/>
          </p:nvSpPr>
          <p:spPr>
            <a:xfrm>
              <a:off x="752376" y="2741194"/>
              <a:ext cx="1878254" cy="148315"/>
            </a:xfrm>
            <a:prstGeom prst="rect">
              <a:avLst/>
            </a:prstGeom>
            <a:noFill/>
            <a:ln w="9525">
              <a:noFill/>
            </a:ln>
          </p:spPr>
          <p:txBody>
            <a:bodyPr wrap="square" anchor="t" anchorCtr="0">
              <a:noAutofit/>
            </a:bodyPr>
            <a:p>
              <a:pPr algn="ctr"/>
              <a:r>
                <a:rPr lang="zh-CN" altLang="en-US" sz="2000" i="1" u="sng" dirty="0">
                  <a:solidFill>
                    <a:srgbClr val="FFFFFF"/>
                  </a:solidFill>
                  <a:latin typeface="Arial" panose="020B0604020202020204" pitchFamily="34" charset="0"/>
                  <a:ea typeface="Arial" panose="020B0604020202020204" pitchFamily="34" charset="0"/>
                </a:rPr>
                <a:t>Logistic Regression:</a:t>
              </a:r>
              <a:endParaRPr lang="zh-CN" altLang="en-US" sz="2000" i="1" u="sng" dirty="0">
                <a:solidFill>
                  <a:srgbClr val="FFFFFF"/>
                </a:solidFill>
                <a:latin typeface="Arial" panose="020B0604020202020204" pitchFamily="34" charset="0"/>
                <a:ea typeface="Arial" panose="020B0604020202020204" pitchFamily="34" charset="0"/>
              </a:endParaRPr>
            </a:p>
          </p:txBody>
        </p:sp>
        <p:sp>
          <p:nvSpPr>
            <p:cNvPr id="11281" name="文本框 19"/>
            <p:cNvSpPr txBox="1"/>
            <p:nvPr/>
          </p:nvSpPr>
          <p:spPr>
            <a:xfrm>
              <a:off x="406306" y="3077043"/>
              <a:ext cx="2500311" cy="867159"/>
            </a:xfrm>
            <a:prstGeom prst="rect">
              <a:avLst/>
            </a:prstGeom>
            <a:noFill/>
            <a:ln w="9525">
              <a:noFill/>
            </a:ln>
          </p:spPr>
          <p:txBody>
            <a:bodyPr lIns="0" rIns="0" anchor="t" anchorCtr="0">
              <a:spAutoFit/>
            </a:bodyPr>
            <a:p>
              <a:pPr marL="171450" indent="-171450">
                <a:lnSpc>
                  <a:spcPct val="150000"/>
                </a:lnSpc>
                <a:buFont typeface="Arial" panose="020B0604020202020204" pitchFamily="34" charset="0"/>
                <a:buChar char="•"/>
              </a:pPr>
              <a:r>
                <a:rPr lang="en-US" altLang="zh-CN" sz="1600" dirty="0">
                  <a:solidFill>
                    <a:schemeClr val="bg1"/>
                  </a:solidFill>
                  <a:latin typeface="Arial" panose="020B0604020202020204" pitchFamily="34" charset="0"/>
                  <a:ea typeface="Arial" panose="020B0604020202020204" pitchFamily="34" charset="0"/>
                </a:rPr>
                <a:t>I</a:t>
              </a:r>
              <a:r>
                <a:rPr lang="zh-CN" altLang="zh-CN" sz="1600" dirty="0">
                  <a:solidFill>
                    <a:schemeClr val="bg1"/>
                  </a:solidFill>
                  <a:latin typeface="Arial" panose="020B0604020202020204" pitchFamily="34" charset="0"/>
                  <a:ea typeface="Arial" panose="020B0604020202020204" pitchFamily="34" charset="0"/>
                </a:rPr>
                <a:t>t provides a probabilistic output, indicating the likelihood of a news article being fake or real. This can be more informative than just a binary classification (fake/real).</a:t>
              </a:r>
              <a:endParaRPr lang="zh-CN" altLang="zh-CN" sz="1600" dirty="0">
                <a:solidFill>
                  <a:schemeClr val="bg1"/>
                </a:solidFill>
                <a:latin typeface="Arial" panose="020B0604020202020204" pitchFamily="34" charset="0"/>
                <a:ea typeface="Arial" panose="020B0604020202020204" pitchFamily="34" charset="0"/>
              </a:endParaRPr>
            </a:p>
          </p:txBody>
        </p:sp>
      </p:grpSp>
      <p:pic>
        <p:nvPicPr>
          <p:cNvPr id="4" name="Content Placeholder 3"/>
          <p:cNvPicPr>
            <a:picLocks noChangeAspect="1"/>
          </p:cNvPicPr>
          <p:nvPr>
            <p:ph idx="1"/>
          </p:nvPr>
        </p:nvPicPr>
        <p:blipFill>
          <a:blip r:embed="rId1"/>
          <a:stretch>
            <a:fillRect/>
          </a:stretch>
        </p:blipFill>
        <p:spPr>
          <a:xfrm>
            <a:off x="612140" y="1436370"/>
            <a:ext cx="3157855" cy="1928495"/>
          </a:xfrm>
          <a:prstGeom prst="rect">
            <a:avLst/>
          </a:prstGeom>
          <a:ln>
            <a:solidFill>
              <a:schemeClr val="tx1"/>
            </a:solidFill>
          </a:ln>
        </p:spPr>
      </p:pic>
      <p:pic>
        <p:nvPicPr>
          <p:cNvPr id="6" name="Picture 5"/>
          <p:cNvPicPr>
            <a:picLocks noChangeAspect="1"/>
          </p:cNvPicPr>
          <p:nvPr/>
        </p:nvPicPr>
        <p:blipFill>
          <a:blip r:embed="rId2"/>
          <a:stretch>
            <a:fillRect/>
          </a:stretch>
        </p:blipFill>
        <p:spPr>
          <a:xfrm>
            <a:off x="4300220" y="1436370"/>
            <a:ext cx="3277870" cy="201866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8435975" y="1483360"/>
            <a:ext cx="3104515" cy="2007235"/>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35" name="椭圆 34"/>
          <p:cNvSpPr/>
          <p:nvPr/>
        </p:nvSpPr>
        <p:spPr>
          <a:xfrm>
            <a:off x="3786188" y="1155700"/>
            <a:ext cx="4619625" cy="4619625"/>
          </a:xfrm>
          <a:prstGeom prst="ellipse">
            <a:avLst/>
          </a:prstGeom>
          <a:solidFill>
            <a:srgbClr val="99CA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1506" name="组合 33"/>
          <p:cNvGrpSpPr/>
          <p:nvPr/>
        </p:nvGrpSpPr>
        <p:grpSpPr>
          <a:xfrm>
            <a:off x="-290512" y="4116388"/>
            <a:ext cx="4527550" cy="3462337"/>
            <a:chOff x="-290449" y="3324849"/>
            <a:chExt cx="5561545" cy="4254420"/>
          </a:xfrm>
        </p:grpSpPr>
        <p:grpSp>
          <p:nvGrpSpPr>
            <p:cNvPr id="21507" name="组合 3"/>
            <p:cNvGrpSpPr/>
            <p:nvPr/>
          </p:nvGrpSpPr>
          <p:grpSpPr>
            <a:xfrm rot="5400000">
              <a:off x="2671563" y="3324672"/>
              <a:ext cx="2599356" cy="2599710"/>
              <a:chOff x="9579914" y="4258290"/>
              <a:chExt cx="2599356" cy="2599710"/>
            </a:xfrm>
          </p:grpSpPr>
          <p:cxnSp>
            <p:nvCxnSpPr>
              <p:cNvPr id="5" name="直接连接符 4"/>
              <p:cNvCxnSpPr/>
              <p:nvPr/>
            </p:nvCxnSpPr>
            <p:spPr>
              <a:xfrm>
                <a:off x="9586272" y="4271002"/>
                <a:ext cx="2592998" cy="25869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509" name="组合 5"/>
              <p:cNvGrpSpPr/>
              <p:nvPr/>
            </p:nvGrpSpPr>
            <p:grpSpPr>
              <a:xfrm>
                <a:off x="9579914" y="4258290"/>
                <a:ext cx="1869136" cy="1856760"/>
                <a:chOff x="9567214" y="4277340"/>
                <a:chExt cx="1869136" cy="1856760"/>
              </a:xfrm>
            </p:grpSpPr>
            <p:cxnSp>
              <p:nvCxnSpPr>
                <p:cNvPr id="7" name="直接连接符 6"/>
                <p:cNvCxnSpPr/>
                <p:nvPr/>
              </p:nvCxnSpPr>
              <p:spPr>
                <a:xfrm>
                  <a:off x="9567224" y="4277350"/>
                  <a:ext cx="0" cy="18567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67214" y="4277340"/>
                  <a:ext cx="18691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1512" name="组合 8"/>
            <p:cNvGrpSpPr/>
            <p:nvPr/>
          </p:nvGrpSpPr>
          <p:grpSpPr>
            <a:xfrm rot="5400000">
              <a:off x="3000942" y="4677395"/>
              <a:ext cx="2160252" cy="2159925"/>
              <a:chOff x="9579914" y="4258290"/>
              <a:chExt cx="2944317" cy="2943871"/>
            </a:xfrm>
          </p:grpSpPr>
          <p:cxnSp>
            <p:nvCxnSpPr>
              <p:cNvPr id="10" name="直接连接符 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21514" name="组合 10"/>
              <p:cNvGrpSpPr/>
              <p:nvPr/>
            </p:nvGrpSpPr>
            <p:grpSpPr>
              <a:xfrm>
                <a:off x="9579914" y="4258290"/>
                <a:ext cx="1869136" cy="1856760"/>
                <a:chOff x="9567214" y="4277340"/>
                <a:chExt cx="1869136" cy="1856760"/>
              </a:xfrm>
            </p:grpSpPr>
            <p:cxnSp>
              <p:nvCxnSpPr>
                <p:cNvPr id="12" name="直接连接符 1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17" name="组合 13"/>
            <p:cNvGrpSpPr/>
            <p:nvPr/>
          </p:nvGrpSpPr>
          <p:grpSpPr>
            <a:xfrm rot="5400000">
              <a:off x="522348" y="3764108"/>
              <a:ext cx="2160252" cy="2159925"/>
              <a:chOff x="9579914" y="4258290"/>
              <a:chExt cx="2944317" cy="2943871"/>
            </a:xfrm>
          </p:grpSpPr>
          <p:cxnSp>
            <p:nvCxnSpPr>
              <p:cNvPr id="15" name="直接连接符 14"/>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21519" name="组合 15"/>
              <p:cNvGrpSpPr/>
              <p:nvPr/>
            </p:nvGrpSpPr>
            <p:grpSpPr>
              <a:xfrm>
                <a:off x="9579914" y="4258290"/>
                <a:ext cx="1869136" cy="1856760"/>
                <a:chOff x="9567214" y="4277340"/>
                <a:chExt cx="1869136" cy="1856760"/>
              </a:xfrm>
            </p:grpSpPr>
            <p:cxnSp>
              <p:nvCxnSpPr>
                <p:cNvPr id="17" name="直接连接符 16"/>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22" name="组合 18"/>
            <p:cNvGrpSpPr/>
            <p:nvPr/>
          </p:nvGrpSpPr>
          <p:grpSpPr>
            <a:xfrm rot="5400000">
              <a:off x="-290568" y="4178378"/>
              <a:ext cx="1579097" cy="1578858"/>
              <a:chOff x="9579914" y="4258290"/>
              <a:chExt cx="2944317" cy="2943871"/>
            </a:xfrm>
          </p:grpSpPr>
          <p:cxnSp>
            <p:nvCxnSpPr>
              <p:cNvPr id="20" name="直接连接符 1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21524" name="组合 20"/>
              <p:cNvGrpSpPr/>
              <p:nvPr/>
            </p:nvGrpSpPr>
            <p:grpSpPr>
              <a:xfrm>
                <a:off x="9579914" y="4258290"/>
                <a:ext cx="1869136" cy="1856760"/>
                <a:chOff x="9567214" y="4277340"/>
                <a:chExt cx="1869136" cy="1856760"/>
              </a:xfrm>
            </p:grpSpPr>
            <p:cxnSp>
              <p:nvCxnSpPr>
                <p:cNvPr id="22" name="直接连接符 2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27" name="组合 23"/>
            <p:cNvGrpSpPr/>
            <p:nvPr/>
          </p:nvGrpSpPr>
          <p:grpSpPr>
            <a:xfrm rot="5400000">
              <a:off x="-40702" y="5276874"/>
              <a:ext cx="1579097" cy="1578858"/>
              <a:chOff x="9579914" y="4258290"/>
              <a:chExt cx="2944317" cy="2943871"/>
            </a:xfrm>
          </p:grpSpPr>
          <p:cxnSp>
            <p:nvCxnSpPr>
              <p:cNvPr id="25" name="直接连接符 24"/>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21529" name="组合 25"/>
              <p:cNvGrpSpPr/>
              <p:nvPr/>
            </p:nvGrpSpPr>
            <p:grpSpPr>
              <a:xfrm>
                <a:off x="9579914" y="4258290"/>
                <a:ext cx="2432165" cy="2411221"/>
                <a:chOff x="9567214" y="4277340"/>
                <a:chExt cx="2432165" cy="2411221"/>
              </a:xfrm>
            </p:grpSpPr>
            <p:cxnSp>
              <p:nvCxnSpPr>
                <p:cNvPr id="27" name="直接连接符 26"/>
                <p:cNvCxnSpPr/>
                <p:nvPr/>
              </p:nvCxnSpPr>
              <p:spPr>
                <a:xfrm rot="16200000" flipH="1">
                  <a:off x="8361619" y="5482955"/>
                  <a:ext cx="2411212"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V="1">
                  <a:off x="10783288" y="3061249"/>
                  <a:ext cx="0" cy="2432165"/>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nvGrpSpPr>
            <p:cNvPr id="21532" name="组合 28"/>
            <p:cNvGrpSpPr/>
            <p:nvPr/>
          </p:nvGrpSpPr>
          <p:grpSpPr>
            <a:xfrm rot="5400000">
              <a:off x="839095" y="6000282"/>
              <a:ext cx="1579097" cy="1578858"/>
              <a:chOff x="9579914" y="4258290"/>
              <a:chExt cx="2944317" cy="2943871"/>
            </a:xfrm>
          </p:grpSpPr>
          <p:cxnSp>
            <p:nvCxnSpPr>
              <p:cNvPr id="30" name="直接连接符 29"/>
              <p:cNvCxnSpPr/>
              <p:nvPr/>
            </p:nvCxnSpPr>
            <p:spPr>
              <a:xfrm rot="16200000" flipH="1">
                <a:off x="9589664" y="4267594"/>
                <a:ext cx="2931159" cy="2937958"/>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nvGrpSpPr>
              <p:cNvPr id="21534" name="组合 30"/>
              <p:cNvGrpSpPr/>
              <p:nvPr/>
            </p:nvGrpSpPr>
            <p:grpSpPr>
              <a:xfrm>
                <a:off x="9579914" y="4258290"/>
                <a:ext cx="1869136" cy="1856760"/>
                <a:chOff x="9567214" y="4277340"/>
                <a:chExt cx="1869136" cy="1856760"/>
              </a:xfrm>
            </p:grpSpPr>
            <p:cxnSp>
              <p:nvCxnSpPr>
                <p:cNvPr id="32" name="直接连接符 31"/>
                <p:cNvCxnSpPr/>
                <p:nvPr/>
              </p:nvCxnSpPr>
              <p:spPr>
                <a:xfrm>
                  <a:off x="9567224" y="4277350"/>
                  <a:ext cx="0" cy="185675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567214" y="4277340"/>
                  <a:ext cx="1869136"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6" name="椭圆 35"/>
          <p:cNvSpPr/>
          <p:nvPr/>
        </p:nvSpPr>
        <p:spPr>
          <a:xfrm flipV="1">
            <a:off x="9161463" y="27940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flipV="1">
            <a:off x="9923463" y="1384300"/>
            <a:ext cx="606425" cy="606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539" name="文本框 128"/>
          <p:cNvSpPr txBox="1"/>
          <p:nvPr/>
        </p:nvSpPr>
        <p:spPr>
          <a:xfrm>
            <a:off x="4687888" y="3900488"/>
            <a:ext cx="3562350" cy="1076325"/>
          </a:xfrm>
          <a:prstGeom prst="rect">
            <a:avLst/>
          </a:prstGeom>
          <a:noFill/>
          <a:ln w="9525">
            <a:noFill/>
          </a:ln>
        </p:spPr>
        <p:txBody>
          <a:bodyPr wrap="square" anchor="t" anchorCtr="0">
            <a:spAutoFit/>
          </a:bodyPr>
          <a:p>
            <a:r>
              <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rPr>
              <a:t>IMAGE FORGERY </a:t>
            </a:r>
            <a:endParaRPr lang="en-US" altLang="zh-CN" sz="3200"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ea typeface="Arial" panose="020B0604020202020204" pitchFamily="34" charset="0"/>
            </a:endParaRPr>
          </a:p>
        </p:txBody>
      </p:sp>
      <p:pic>
        <p:nvPicPr>
          <p:cNvPr id="2" name="Content Placeholder 1"/>
          <p:cNvPicPr>
            <a:picLocks noChangeAspect="1"/>
          </p:cNvPicPr>
          <p:nvPr>
            <p:ph idx="1"/>
          </p:nvPr>
        </p:nvPicPr>
        <p:blipFill>
          <a:blip r:embed="rId1"/>
          <a:stretch>
            <a:fillRect/>
          </a:stretch>
        </p:blipFill>
        <p:spPr>
          <a:xfrm>
            <a:off x="4688205" y="1849120"/>
            <a:ext cx="2592705" cy="1951990"/>
          </a:xfrm>
          <a:prstGeom prst="rect">
            <a:avLst/>
          </a:prstGeom>
          <a:ln>
            <a:solidFill>
              <a:schemeClr val="tx1"/>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7492</Words>
  <Application>WPS Presentation</Application>
  <PresentationFormat/>
  <Paragraphs>174</Paragraphs>
  <Slides>14</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等线</vt:lpstr>
      <vt:lpstr>Microsoft YaHei UI</vt:lpstr>
      <vt:lpstr>Modern No. 20</vt:lpstr>
      <vt:lpstr>Arial Narrow</vt:lpstr>
      <vt:lpstr>Arial Black</vt:lpstr>
      <vt:lpstr>Microsoft Sans Serif</vt:lpstr>
      <vt:lpstr>Calibri</vt:lpstr>
      <vt:lpstr>Microsoft YaHei</vt:lpstr>
      <vt:lpstr>Arial Unicode MS</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PROGRAM FLOW</vt:lpstr>
      <vt:lpstr>PowerPoint 演示文稿</vt:lpstr>
      <vt:lpstr>IMAGE FROGERY ALGORITHM ALGORITHMS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KIIT</cp:lastModifiedBy>
  <cp:revision>74</cp:revision>
  <dcterms:created xsi:type="dcterms:W3CDTF">2015-10-17T07:33:00Z</dcterms:created>
  <dcterms:modified xsi:type="dcterms:W3CDTF">2024-04-08T08:37:42Z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2DC5ED62B19D442E856CFD9752D92E21_12</vt:lpwstr>
  </property>
</Properties>
</file>